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314" r:id="rId3"/>
    <p:sldId id="261" r:id="rId4"/>
    <p:sldId id="303" r:id="rId5"/>
    <p:sldId id="304" r:id="rId6"/>
    <p:sldId id="305" r:id="rId7"/>
    <p:sldId id="306" r:id="rId8"/>
    <p:sldId id="307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266" r:id="rId37"/>
    <p:sldId id="269" r:id="rId38"/>
    <p:sldId id="309" r:id="rId39"/>
    <p:sldId id="310" r:id="rId40"/>
    <p:sldId id="267" r:id="rId41"/>
    <p:sldId id="312" r:id="rId42"/>
    <p:sldId id="313" r:id="rId43"/>
    <p:sldId id="276" r:id="rId44"/>
    <p:sldId id="275" r:id="rId45"/>
  </p:sldIdLst>
  <p:sldSz cx="100584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1739"/>
    <a:srgbClr val="0B65B7"/>
    <a:srgbClr val="3362FB"/>
    <a:srgbClr val="34B7BA"/>
    <a:srgbClr val="52B442"/>
    <a:srgbClr val="59BC48"/>
    <a:srgbClr val="63C054"/>
    <a:srgbClr val="73C844"/>
    <a:srgbClr val="5CCA42"/>
    <a:srgbClr val="67C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33" autoAdjust="0"/>
    <p:restoredTop sz="94660"/>
  </p:normalViewPr>
  <p:slideViewPr>
    <p:cSldViewPr>
      <p:cViewPr>
        <p:scale>
          <a:sx n="70" d="100"/>
          <a:sy n="70" d="100"/>
        </p:scale>
        <p:origin x="-2652" y="-978"/>
      </p:cViewPr>
      <p:guideLst>
        <p:guide orient="horz" pos="2160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01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64F36-423F-934C-B8FC-D0B5B4A3413E}" type="datetimeFigureOut">
              <a:rPr lang="en-US"/>
              <a:pPr/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A5BF9-7A5B-974C-A59D-6C312CD280BE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79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763FA-EF04-43C4-8E23-DC1E915093FF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85800"/>
            <a:ext cx="5029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373FA-CCBB-4261-BF32-D8F54453E8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373FA-CCBB-4261-BF32-D8F54453E82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6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Accessibility isn’t just about what’s on the slide.</a:t>
            </a:r>
            <a:r>
              <a:rPr lang="en-US" baseline="0" dirty="0" smtClean="0"/>
              <a:t>  As a matter of fact, it starts with what the speaker should do.  Some good tips to start with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373FA-CCBB-4261-BF32-D8F54453E82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9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373FA-CCBB-4261-BF32-D8F54453E82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70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373FA-CCBB-4261-BF32-D8F54453E82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27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373FA-CCBB-4261-BF32-D8F54453E82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55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unaware of the repetitive movements and sounds they make. Things like rocking from one foot to the other, or excessively saying “um”,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373FA-CCBB-4261-BF32-D8F54453E82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97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Speak slowly</a:t>
            </a:r>
          </a:p>
          <a:p>
            <a:pPr>
              <a:buFont typeface="Arial" charset="0"/>
              <a:buChar char="•"/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Avoid “</a:t>
            </a:r>
            <a:r>
              <a:rPr lang="en-US" altLang="en-US" sz="120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uhs</a:t>
            </a:r>
            <a:r>
              <a:rPr lang="en-US" altLang="en-US" sz="12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” and “ums”</a:t>
            </a:r>
          </a:p>
          <a:p>
            <a:pPr>
              <a:buFont typeface="Arial" charset="0"/>
              <a:buChar char="•"/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Don’t read your slides</a:t>
            </a:r>
          </a:p>
          <a:p>
            <a:pPr>
              <a:buFont typeface="Arial" charset="0"/>
              <a:buChar char="•"/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Vary tone</a:t>
            </a:r>
          </a:p>
          <a:p>
            <a:pPr>
              <a:buFont typeface="Arial" charset="0"/>
              <a:buChar char="•"/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Be enthusiastic</a:t>
            </a:r>
          </a:p>
          <a:p>
            <a:pPr>
              <a:buFont typeface="Arial" charset="0"/>
              <a:buChar char="•"/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Speak up</a:t>
            </a:r>
          </a:p>
          <a:p>
            <a:pPr>
              <a:buFont typeface="Arial" charset="0"/>
              <a:buChar char="•"/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Use spoken language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373FA-CCBB-4261-BF32-D8F54453E82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6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Speak slowly</a:t>
            </a:r>
          </a:p>
          <a:p>
            <a:pPr>
              <a:buFont typeface="Arial" charset="0"/>
              <a:buChar char="•"/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Avoid “</a:t>
            </a:r>
            <a:r>
              <a:rPr lang="en-US" altLang="en-US" sz="120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uhs</a:t>
            </a:r>
            <a:r>
              <a:rPr lang="en-US" altLang="en-US" sz="12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” and “ums”</a:t>
            </a:r>
          </a:p>
          <a:p>
            <a:pPr>
              <a:buFont typeface="Arial" charset="0"/>
              <a:buChar char="•"/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Don’t read your slides</a:t>
            </a:r>
          </a:p>
          <a:p>
            <a:pPr>
              <a:buFont typeface="Arial" charset="0"/>
              <a:buChar char="•"/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Vary tone</a:t>
            </a:r>
          </a:p>
          <a:p>
            <a:pPr>
              <a:buFont typeface="Arial" charset="0"/>
              <a:buChar char="•"/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Be enthusiastic</a:t>
            </a:r>
          </a:p>
          <a:p>
            <a:pPr>
              <a:buFont typeface="Arial" charset="0"/>
              <a:buChar char="•"/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Speak up</a:t>
            </a:r>
          </a:p>
          <a:p>
            <a:pPr>
              <a:buFont typeface="Arial" charset="0"/>
              <a:buChar char="•"/>
            </a:pPr>
            <a:r>
              <a:rPr lang="en-US" altLang="en-US" sz="120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Use spoken language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373FA-CCBB-4261-BF32-D8F54453E8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31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PHA-PPT-TitleBlu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066556" cy="6019800"/>
          </a:xfrm>
          <a:prstGeom prst="rect">
            <a:avLst/>
          </a:prstGeom>
        </p:spPr>
      </p:pic>
      <p:sp>
        <p:nvSpPr>
          <p:cNvPr id="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5542052"/>
            <a:ext cx="5562600" cy="24914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buNone/>
              <a:defRPr sz="13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OF PRESENTER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5257800"/>
            <a:ext cx="5486400" cy="228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Arial Black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MEETING NAME, MONTH, DAY, YEAR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76400"/>
            <a:ext cx="8077200" cy="2819400"/>
          </a:xfrm>
          <a:prstGeom prst="rect">
            <a:avLst/>
          </a:prstGeom>
        </p:spPr>
        <p:txBody>
          <a:bodyPr wrap="square" anchor="b"/>
          <a:lstStyle>
            <a:lvl1pPr algn="l">
              <a:lnSpc>
                <a:spcPct val="80000"/>
              </a:lnSpc>
              <a:defRPr sz="5000" spc="1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791200"/>
            <a:ext cx="4191000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AFFILIATION &amp; POSITION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PHA-PPT-DividerYellow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47800"/>
            <a:ext cx="10058400" cy="4791151"/>
          </a:xfrm>
          <a:prstGeom prst="rect">
            <a:avLst/>
          </a:prstGeom>
        </p:spPr>
      </p:pic>
      <p:sp>
        <p:nvSpPr>
          <p:cNvPr id="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85800"/>
            <a:ext cx="1981200" cy="53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3000" baseline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SECTION #: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725800" y="2093596"/>
            <a:ext cx="8458200" cy="2362200"/>
          </a:xfrm>
          <a:prstGeom prst="rect">
            <a:avLst/>
          </a:prstGeom>
        </p:spPr>
        <p:txBody>
          <a:bodyPr/>
          <a:lstStyle>
            <a:lvl1pPr>
              <a:buNone/>
              <a:defRPr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HA-PPT-DividerBrow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47801"/>
            <a:ext cx="10058400" cy="4791151"/>
          </a:xfrm>
          <a:prstGeom prst="rect">
            <a:avLst/>
          </a:prstGeom>
        </p:spPr>
      </p:pic>
      <p:sp>
        <p:nvSpPr>
          <p:cNvPr id="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85800"/>
            <a:ext cx="1981200" cy="53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3000" baseline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SECTION #: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725800" y="2093596"/>
            <a:ext cx="8458200" cy="2362200"/>
          </a:xfrm>
          <a:prstGeom prst="rect">
            <a:avLst/>
          </a:prstGeom>
        </p:spPr>
        <p:txBody>
          <a:bodyPr/>
          <a:lstStyle>
            <a:lvl1pPr>
              <a:buNone/>
              <a:defRPr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PHA-PPT-DividerRe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447800"/>
            <a:ext cx="10058400" cy="4791151"/>
          </a:xfrm>
          <a:prstGeom prst="rect">
            <a:avLst/>
          </a:prstGeom>
        </p:spPr>
      </p:pic>
      <p:sp>
        <p:nvSpPr>
          <p:cNvPr id="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85800"/>
            <a:ext cx="1981200" cy="53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3000" baseline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SECTION #:</a:t>
            </a:r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725800" y="2093596"/>
            <a:ext cx="8458200" cy="2362200"/>
          </a:xfrm>
          <a:prstGeom prst="rect">
            <a:avLst/>
          </a:prstGeom>
        </p:spPr>
        <p:txBody>
          <a:bodyPr/>
          <a:lstStyle>
            <a:lvl1pPr>
              <a:buNone/>
              <a:defRPr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PHA-PPT-PageBlu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3853"/>
            <a:ext cx="10058400" cy="714147"/>
          </a:xfrm>
          <a:prstGeom prst="rect">
            <a:avLst/>
          </a:prstGeom>
        </p:spPr>
      </p:pic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10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Tx/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text or image</a:t>
            </a:r>
            <a:endParaRPr lang="en-US" dirty="0"/>
          </a:p>
        </p:txBody>
      </p:sp>
      <p:sp>
        <p:nvSpPr>
          <p:cNvPr id="11" name="Content Placeholder 28"/>
          <p:cNvSpPr>
            <a:spLocks noGrp="1"/>
          </p:cNvSpPr>
          <p:nvPr>
            <p:ph sz="quarter" idx="27" hasCustomPrompt="1"/>
          </p:nvPr>
        </p:nvSpPr>
        <p:spPr>
          <a:xfrm>
            <a:off x="838200" y="609600"/>
            <a:ext cx="8382000" cy="381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None/>
              <a:defRPr sz="2000" b="1" i="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SLIDE TITLE:</a:t>
            </a:r>
            <a:endParaRPr lang="en-US" dirty="0"/>
          </a:p>
        </p:txBody>
      </p:sp>
      <p:sp>
        <p:nvSpPr>
          <p:cNvPr id="12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838200" y="9906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None/>
              <a:tabLst/>
              <a:defRPr sz="3000" baseline="0">
                <a:solidFill>
                  <a:srgbClr val="0B65B7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HA-PPT-PageBlu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3853"/>
            <a:ext cx="10058400" cy="71414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767840" y="1219200"/>
            <a:ext cx="6454140" cy="561910"/>
          </a:xfrm>
          <a:prstGeom prst="rect">
            <a:avLst/>
          </a:prstGeom>
        </p:spPr>
        <p:txBody>
          <a:bodyPr wrap="square" lIns="99276" tIns="49638" rIns="99276" bIns="49638">
            <a:spAutoFit/>
          </a:bodyPr>
          <a:lstStyle/>
          <a:p>
            <a:endParaRPr lang="en-US" sz="3000" b="1" dirty="0">
              <a:latin typeface="Arial Black" pitchFamily="34" charset="0"/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12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bulleted text or image</a:t>
            </a:r>
            <a:endParaRPr lang="en-US" dirty="0"/>
          </a:p>
        </p:txBody>
      </p:sp>
      <p:sp>
        <p:nvSpPr>
          <p:cNvPr id="17" name="Content Placeholder 28"/>
          <p:cNvSpPr>
            <a:spLocks noGrp="1"/>
          </p:cNvSpPr>
          <p:nvPr>
            <p:ph sz="quarter" idx="27" hasCustomPrompt="1"/>
          </p:nvPr>
        </p:nvSpPr>
        <p:spPr>
          <a:xfrm>
            <a:off x="838200" y="609600"/>
            <a:ext cx="8382000" cy="381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None/>
              <a:defRPr sz="2000" b="1" i="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SLIDE TITLE:</a:t>
            </a:r>
            <a:endParaRPr lang="en-US" dirty="0"/>
          </a:p>
        </p:txBody>
      </p:sp>
      <p:sp>
        <p:nvSpPr>
          <p:cNvPr id="18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838200" y="9906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None/>
              <a:defRPr sz="3000" baseline="0">
                <a:solidFill>
                  <a:srgbClr val="0B65B7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PHA-PPT_footer_red_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8223"/>
            <a:ext cx="10058400" cy="1109777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30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Tx/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text or image</a:t>
            </a:r>
            <a:endParaRPr lang="en-US" dirty="0"/>
          </a:p>
        </p:txBody>
      </p:sp>
      <p:sp>
        <p:nvSpPr>
          <p:cNvPr id="14" name="Content Placeholder 28"/>
          <p:cNvSpPr>
            <a:spLocks noGrp="1"/>
          </p:cNvSpPr>
          <p:nvPr>
            <p:ph sz="quarter" idx="27" hasCustomPrompt="1"/>
          </p:nvPr>
        </p:nvSpPr>
        <p:spPr>
          <a:xfrm>
            <a:off x="838200" y="609600"/>
            <a:ext cx="8382000" cy="381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None/>
              <a:defRPr sz="2000" b="1" i="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SLIDE TITLE:</a:t>
            </a:r>
            <a:endParaRPr lang="en-US" dirty="0"/>
          </a:p>
        </p:txBody>
      </p:sp>
      <p:sp>
        <p:nvSpPr>
          <p:cNvPr id="16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838200" y="9906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None/>
              <a:tabLst/>
              <a:defRPr sz="3000" baseline="0">
                <a:solidFill>
                  <a:srgbClr val="B21739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HA-PPT_footer_red_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8223"/>
            <a:ext cx="10058400" cy="1109777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12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bulleted text or image</a:t>
            </a:r>
            <a:endParaRPr lang="en-US" dirty="0"/>
          </a:p>
        </p:txBody>
      </p:sp>
      <p:sp>
        <p:nvSpPr>
          <p:cNvPr id="17" name="Content Placeholder 28"/>
          <p:cNvSpPr>
            <a:spLocks noGrp="1"/>
          </p:cNvSpPr>
          <p:nvPr>
            <p:ph sz="quarter" idx="27" hasCustomPrompt="1"/>
          </p:nvPr>
        </p:nvSpPr>
        <p:spPr>
          <a:xfrm>
            <a:off x="838200" y="609600"/>
            <a:ext cx="8382000" cy="381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None/>
              <a:defRPr sz="2000" b="1" i="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SLIDE TITLE:</a:t>
            </a:r>
            <a:endParaRPr lang="en-US" dirty="0"/>
          </a:p>
        </p:txBody>
      </p:sp>
      <p:sp>
        <p:nvSpPr>
          <p:cNvPr id="18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838200" y="9906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None/>
              <a:defRPr sz="3000" baseline="0">
                <a:solidFill>
                  <a:srgbClr val="B21739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HA-PPT-PageG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3853"/>
            <a:ext cx="10058400" cy="714147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11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Tx/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text or image</a:t>
            </a:r>
            <a:endParaRPr lang="en-US" dirty="0"/>
          </a:p>
        </p:txBody>
      </p:sp>
      <p:sp>
        <p:nvSpPr>
          <p:cNvPr id="14" name="Content Placeholder 28"/>
          <p:cNvSpPr>
            <a:spLocks noGrp="1"/>
          </p:cNvSpPr>
          <p:nvPr>
            <p:ph sz="quarter" idx="27" hasCustomPrompt="1"/>
          </p:nvPr>
        </p:nvSpPr>
        <p:spPr>
          <a:xfrm>
            <a:off x="838200" y="609600"/>
            <a:ext cx="8382000" cy="381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None/>
              <a:defRPr sz="2000" b="1" i="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SLIDE TITLE:</a:t>
            </a:r>
            <a:endParaRPr lang="en-US" dirty="0"/>
          </a:p>
        </p:txBody>
      </p:sp>
      <p:sp>
        <p:nvSpPr>
          <p:cNvPr id="15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838200" y="9906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None/>
              <a:tabLst/>
              <a:defRPr sz="3000" baseline="0">
                <a:solidFill>
                  <a:srgbClr val="63C054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PHA-PPT-PageG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3853"/>
            <a:ext cx="10058400" cy="71414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Char char="•"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bulleted text or image</a:t>
            </a:r>
            <a:endParaRPr lang="en-US" dirty="0"/>
          </a:p>
        </p:txBody>
      </p:sp>
      <p:sp>
        <p:nvSpPr>
          <p:cNvPr id="12" name="Content Placeholder 28"/>
          <p:cNvSpPr>
            <a:spLocks noGrp="1"/>
          </p:cNvSpPr>
          <p:nvPr>
            <p:ph sz="quarter" idx="27" hasCustomPrompt="1"/>
          </p:nvPr>
        </p:nvSpPr>
        <p:spPr>
          <a:xfrm>
            <a:off x="838200" y="609600"/>
            <a:ext cx="8382000" cy="381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None/>
              <a:defRPr sz="2000" b="1" i="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SLIDE TITLE:</a:t>
            </a:r>
            <a:endParaRPr lang="en-US" dirty="0"/>
          </a:p>
        </p:txBody>
      </p:sp>
      <p:sp>
        <p:nvSpPr>
          <p:cNvPr id="13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838200" y="9906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None/>
              <a:defRPr sz="3000" baseline="0">
                <a:solidFill>
                  <a:srgbClr val="63C054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PHA-PPT-PageT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3853"/>
            <a:ext cx="10058400" cy="71414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853440" y="533400"/>
            <a:ext cx="9052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defRPr>
            </a:lvl1pPr>
          </a:lstStyle>
          <a:p>
            <a:endParaRPr lang="en-US" sz="3000" b="1" dirty="0">
              <a:solidFill>
                <a:srgbClr val="48B640"/>
              </a:solidFill>
              <a:latin typeface="Arial Black" pitchFamily="34" charset="0"/>
            </a:endParaRP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11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Tx/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text or image</a:t>
            </a:r>
            <a:endParaRPr lang="en-US" dirty="0"/>
          </a:p>
        </p:txBody>
      </p:sp>
      <p:sp>
        <p:nvSpPr>
          <p:cNvPr id="14" name="Content Placeholder 28"/>
          <p:cNvSpPr>
            <a:spLocks noGrp="1"/>
          </p:cNvSpPr>
          <p:nvPr>
            <p:ph sz="quarter" idx="27" hasCustomPrompt="1"/>
          </p:nvPr>
        </p:nvSpPr>
        <p:spPr>
          <a:xfrm>
            <a:off x="838200" y="609600"/>
            <a:ext cx="8382000" cy="381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None/>
              <a:defRPr sz="2000" b="1" i="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SLIDE TITLE:</a:t>
            </a:r>
            <a:endParaRPr lang="en-US" dirty="0"/>
          </a:p>
        </p:txBody>
      </p:sp>
      <p:sp>
        <p:nvSpPr>
          <p:cNvPr id="15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838200" y="9906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None/>
              <a:tabLst/>
              <a:defRPr sz="3000" baseline="0">
                <a:solidFill>
                  <a:srgbClr val="34B7BA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HA-PPT-TitleG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58400" cy="6014923"/>
          </a:xfrm>
          <a:prstGeom prst="rect">
            <a:avLst/>
          </a:prstGeom>
        </p:spPr>
      </p:pic>
      <p:sp>
        <p:nvSpPr>
          <p:cNvPr id="1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5542052"/>
            <a:ext cx="5562600" cy="24914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buNone/>
              <a:defRPr sz="13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OF PRESENTER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5257800"/>
            <a:ext cx="5486400" cy="228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Arial Black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MEETING NAME, MONTH, DAY, YEAR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791200"/>
            <a:ext cx="4191000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AFFILIATION &amp; POSITION TITLE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76400"/>
            <a:ext cx="8077200" cy="28194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5000" spc="1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PHA-PPT-PageT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3853"/>
            <a:ext cx="10058400" cy="71414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853440" y="533400"/>
            <a:ext cx="9052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defRPr>
            </a:lvl1pPr>
          </a:lstStyle>
          <a:p>
            <a:endParaRPr lang="en-US" sz="3000" b="1" dirty="0">
              <a:solidFill>
                <a:srgbClr val="48B640"/>
              </a:solidFill>
              <a:latin typeface="Arial Black" pitchFamily="34" charset="0"/>
            </a:endParaRP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11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Tx/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text or image</a:t>
            </a:r>
            <a:endParaRPr lang="en-US" dirty="0"/>
          </a:p>
        </p:txBody>
      </p:sp>
      <p:sp>
        <p:nvSpPr>
          <p:cNvPr id="14" name="Content Placeholder 28"/>
          <p:cNvSpPr>
            <a:spLocks noGrp="1"/>
          </p:cNvSpPr>
          <p:nvPr>
            <p:ph sz="quarter" idx="27" hasCustomPrompt="1"/>
          </p:nvPr>
        </p:nvSpPr>
        <p:spPr>
          <a:xfrm>
            <a:off x="838200" y="609600"/>
            <a:ext cx="8382000" cy="381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 typeface="Arial" pitchFamily="34" charset="0"/>
              <a:buNone/>
              <a:defRPr sz="2000" b="1" i="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SLIDE TITLE:</a:t>
            </a:r>
            <a:endParaRPr lang="en-US" dirty="0"/>
          </a:p>
        </p:txBody>
      </p:sp>
      <p:sp>
        <p:nvSpPr>
          <p:cNvPr id="15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838200" y="9906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None/>
              <a:tabLst/>
              <a:defRPr sz="3000" baseline="0">
                <a:solidFill>
                  <a:srgbClr val="34B7BA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PHA-PPT-LastBlu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71600"/>
            <a:ext cx="10078237" cy="48006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07720" y="2224653"/>
            <a:ext cx="7879080" cy="700410"/>
          </a:xfrm>
          <a:prstGeom prst="rect">
            <a:avLst/>
          </a:prstGeom>
        </p:spPr>
        <p:txBody>
          <a:bodyPr wrap="square" lIns="99276" tIns="49638" rIns="99276" bIns="49638">
            <a:spAutoFit/>
          </a:bodyPr>
          <a:lstStyle/>
          <a:p>
            <a:pPr>
              <a:spcBef>
                <a:spcPts val="600"/>
              </a:spcBef>
            </a:pPr>
            <a:endParaRPr lang="en-US" sz="17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sz="1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472440" y="1447800"/>
            <a:ext cx="9052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defRPr>
            </a:lvl1pPr>
          </a:lstStyle>
          <a:p>
            <a:pPr marL="186143" indent="186143">
              <a:buClr>
                <a:srgbClr val="0070C0"/>
              </a:buClr>
            </a:pPr>
            <a:endParaRPr lang="en-US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7" name="Content Placeholder 17"/>
          <p:cNvSpPr>
            <a:spLocks noGrp="1"/>
          </p:cNvSpPr>
          <p:nvPr>
            <p:ph sz="quarter" idx="14" hasCustomPrompt="1"/>
          </p:nvPr>
        </p:nvSpPr>
        <p:spPr>
          <a:xfrm>
            <a:off x="6096000" y="5284148"/>
            <a:ext cx="3124200" cy="3048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buFontTx/>
              <a:buNone/>
              <a:defRPr sz="1200" baseline="0">
                <a:latin typeface="Times New Roman" pitchFamily="18" charset="0"/>
                <a:cs typeface="Times New Roman" pitchFamily="18" charset="0"/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Name of Presenter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3703320" y="5284148"/>
            <a:ext cx="3688080" cy="1192852"/>
          </a:xfrm>
          <a:prstGeom prst="rect">
            <a:avLst/>
          </a:prstGeom>
        </p:spPr>
        <p:txBody>
          <a:bodyPr wrap="square" lIns="99276" tIns="49638" rIns="99276" bIns="49638">
            <a:spAutoFit/>
          </a:bodyPr>
          <a:lstStyle/>
          <a:p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800 I Street, NW</a:t>
            </a:r>
          </a:p>
          <a:p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Washington, DC 20001-3710</a:t>
            </a:r>
          </a:p>
          <a:p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202-777-APHA  </a:t>
            </a:r>
            <a:r>
              <a:rPr lang="en-US" sz="1300" i="1" dirty="0" smtClean="0">
                <a:latin typeface="Times New Roman" pitchFamily="18" charset="0"/>
                <a:cs typeface="Times New Roman" pitchFamily="18" charset="0"/>
              </a:rPr>
              <a:t>phone</a:t>
            </a:r>
          </a:p>
          <a:p>
            <a:r>
              <a:rPr lang="en-US" sz="1200" dirty="0" smtClean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www.apha.org</a:t>
            </a:r>
          </a:p>
          <a:p>
            <a:endParaRPr lang="en-US" dirty="0" smtClean="0"/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588948"/>
            <a:ext cx="3124200" cy="228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2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Position of Presenter</a:t>
            </a:r>
            <a:endParaRPr lang="en-US" dirty="0"/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5817548"/>
            <a:ext cx="3124200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Email address of Presenter</a:t>
            </a:r>
            <a:endParaRPr lang="en-US" dirty="0"/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818662" y="2286000"/>
            <a:ext cx="7924800" cy="2209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American Public Health Association champions the health of all 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people and all communities. We strengthen the profession of public 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health, promote best practices and share the latest public health 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research and information. We are the only organization that influences 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federal policy, has a 140-plus year perspective and brings together 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members from all fields of public health. Learn more at www.apha.org.</a:t>
            </a:r>
          </a:p>
        </p:txBody>
      </p:sp>
      <p:sp>
        <p:nvSpPr>
          <p:cNvPr id="28" name="Text Placehold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1676400"/>
            <a:ext cx="3962400" cy="53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ABOUT APHA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HA-PPT-PageG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3853"/>
            <a:ext cx="10058400" cy="714147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11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Tx/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text or image</a:t>
            </a:r>
            <a:endParaRPr lang="en-US" dirty="0"/>
          </a:p>
        </p:txBody>
      </p:sp>
      <p:sp>
        <p:nvSpPr>
          <p:cNvPr id="15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762000" y="7620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None/>
              <a:tabLst/>
              <a:defRPr sz="4000" baseline="0">
                <a:solidFill>
                  <a:srgbClr val="63C054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08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HA-PPT-PageG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3853"/>
            <a:ext cx="10058400" cy="714147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11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Tx/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text or image</a:t>
            </a:r>
            <a:endParaRPr lang="en-US" dirty="0"/>
          </a:p>
        </p:txBody>
      </p:sp>
      <p:sp>
        <p:nvSpPr>
          <p:cNvPr id="15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762000" y="7620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None/>
              <a:tabLst/>
              <a:defRPr sz="4000" baseline="0">
                <a:solidFill>
                  <a:srgbClr val="63C054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4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HA-PPT-PageG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3853"/>
            <a:ext cx="10058400" cy="714147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11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Tx/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text or image</a:t>
            </a:r>
            <a:endParaRPr lang="en-US" dirty="0"/>
          </a:p>
        </p:txBody>
      </p:sp>
      <p:sp>
        <p:nvSpPr>
          <p:cNvPr id="15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762000" y="7620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None/>
              <a:tabLst/>
              <a:defRPr sz="4000" baseline="0">
                <a:solidFill>
                  <a:srgbClr val="63C054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02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HA-PPT-PageG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3853"/>
            <a:ext cx="10058400" cy="714147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11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Tx/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text or image</a:t>
            </a:r>
            <a:endParaRPr lang="en-US" dirty="0"/>
          </a:p>
        </p:txBody>
      </p:sp>
      <p:sp>
        <p:nvSpPr>
          <p:cNvPr id="15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762000" y="7620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None/>
              <a:tabLst/>
              <a:defRPr sz="4000" baseline="0">
                <a:solidFill>
                  <a:srgbClr val="63C054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29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HA-PPT-PageG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3853"/>
            <a:ext cx="10058400" cy="714147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11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Tx/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text or image</a:t>
            </a:r>
            <a:endParaRPr lang="en-US" dirty="0"/>
          </a:p>
        </p:txBody>
      </p:sp>
      <p:sp>
        <p:nvSpPr>
          <p:cNvPr id="15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762000" y="7620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None/>
              <a:tabLst/>
              <a:defRPr sz="4000" baseline="0">
                <a:solidFill>
                  <a:srgbClr val="63C054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09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HA-PPT-PageG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3853"/>
            <a:ext cx="10058400" cy="714147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11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Tx/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text or image</a:t>
            </a:r>
            <a:endParaRPr lang="en-US" dirty="0"/>
          </a:p>
        </p:txBody>
      </p:sp>
      <p:sp>
        <p:nvSpPr>
          <p:cNvPr id="15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762000" y="7620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None/>
              <a:tabLst/>
              <a:defRPr sz="4000" baseline="0">
                <a:solidFill>
                  <a:srgbClr val="63C054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48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4380" y="6248400"/>
            <a:ext cx="20955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36620" y="6248400"/>
            <a:ext cx="318516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08520" y="6248400"/>
            <a:ext cx="20955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68A6B-3044-4F1F-9F25-6FB3458F7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48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HA-PPT-PageG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3853"/>
            <a:ext cx="10058400" cy="714147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11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Tx/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text or image</a:t>
            </a:r>
            <a:endParaRPr lang="en-US" dirty="0"/>
          </a:p>
        </p:txBody>
      </p:sp>
      <p:sp>
        <p:nvSpPr>
          <p:cNvPr id="15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762000" y="7620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None/>
              <a:tabLst/>
              <a:defRPr sz="4000" baseline="0">
                <a:solidFill>
                  <a:srgbClr val="63C054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HA-PPT-TitleT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58400" cy="6014923"/>
          </a:xfrm>
          <a:prstGeom prst="rect">
            <a:avLst/>
          </a:prstGeom>
        </p:spPr>
      </p:pic>
      <p:sp>
        <p:nvSpPr>
          <p:cNvPr id="1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5542052"/>
            <a:ext cx="5562600" cy="24914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buNone/>
              <a:defRPr sz="13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OF PRESENTER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5257800"/>
            <a:ext cx="5486400" cy="228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Arial Black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MEETING NAME, MONTH, DAY, YEAR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791200"/>
            <a:ext cx="4191000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AFFILIATION &amp; POSITION TITLE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76400"/>
            <a:ext cx="8077200" cy="28194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5000" spc="1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HA-PPT-PageG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3853"/>
            <a:ext cx="10058400" cy="714147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11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Tx/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text or image</a:t>
            </a:r>
            <a:endParaRPr lang="en-US" dirty="0"/>
          </a:p>
        </p:txBody>
      </p:sp>
      <p:sp>
        <p:nvSpPr>
          <p:cNvPr id="15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762000" y="7620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None/>
              <a:tabLst/>
              <a:defRPr sz="4000" baseline="0">
                <a:solidFill>
                  <a:srgbClr val="63C054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80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HA-PPT-PageG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3853"/>
            <a:ext cx="10058400" cy="714147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11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Tx/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text or image</a:t>
            </a:r>
            <a:endParaRPr lang="en-US" dirty="0"/>
          </a:p>
        </p:txBody>
      </p:sp>
      <p:sp>
        <p:nvSpPr>
          <p:cNvPr id="15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762000" y="7620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None/>
              <a:tabLst/>
              <a:defRPr sz="4000" baseline="0">
                <a:solidFill>
                  <a:srgbClr val="63C054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83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HA-PPT-PageG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3853"/>
            <a:ext cx="10058400" cy="714147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11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Tx/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text or image</a:t>
            </a:r>
            <a:endParaRPr lang="en-US" dirty="0"/>
          </a:p>
        </p:txBody>
      </p:sp>
      <p:sp>
        <p:nvSpPr>
          <p:cNvPr id="15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762000" y="7620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None/>
              <a:tabLst/>
              <a:defRPr sz="4000" baseline="0">
                <a:solidFill>
                  <a:srgbClr val="63C054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41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PHA-PPT-PageG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3853"/>
            <a:ext cx="10058400" cy="714147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105400"/>
            <a:ext cx="9220200" cy="8382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100"/>
              </a:spcBef>
              <a:buNone/>
              <a:defRPr sz="1000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1 Add footnote</a:t>
            </a:r>
          </a:p>
        </p:txBody>
      </p:sp>
      <p:sp>
        <p:nvSpPr>
          <p:cNvPr id="11" name="Content Placeholder 28"/>
          <p:cNvSpPr>
            <a:spLocks noGrp="1"/>
          </p:cNvSpPr>
          <p:nvPr>
            <p:ph sz="quarter" idx="24" hasCustomPrompt="1"/>
          </p:nvPr>
        </p:nvSpPr>
        <p:spPr>
          <a:xfrm>
            <a:off x="914400" y="1828800"/>
            <a:ext cx="8229600" cy="2895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20000"/>
              <a:buFontTx/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Add text or image</a:t>
            </a:r>
            <a:endParaRPr lang="en-US" dirty="0"/>
          </a:p>
        </p:txBody>
      </p:sp>
      <p:sp>
        <p:nvSpPr>
          <p:cNvPr id="15" name="Content Placeholder 28"/>
          <p:cNvSpPr>
            <a:spLocks noGrp="1"/>
          </p:cNvSpPr>
          <p:nvPr>
            <p:ph sz="quarter" idx="28" hasCustomPrompt="1"/>
          </p:nvPr>
        </p:nvSpPr>
        <p:spPr>
          <a:xfrm>
            <a:off x="762000" y="762000"/>
            <a:ext cx="8382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ct val="120000"/>
              <a:buFont typeface="Arial" pitchFamily="34" charset="0"/>
              <a:buNone/>
              <a:tabLst/>
              <a:defRPr sz="4000" baseline="0">
                <a:solidFill>
                  <a:srgbClr val="63C054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SUBTITLE:</a:t>
            </a: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400" y="6356351"/>
            <a:ext cx="2346960" cy="365125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343C0840-CE41-4B4E-A48A-9512E8024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82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PHA-PPT-TitleBlu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066556" cy="601980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143000" y="1371600"/>
            <a:ext cx="3505200" cy="30480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baseline="0"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5542052"/>
            <a:ext cx="5562600" cy="24914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buNone/>
              <a:defRPr sz="13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OF PRESENTER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5257800"/>
            <a:ext cx="5486400" cy="228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Arial Black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MEETING NAME, MONTH, DAY, YEAR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371600" y="5791200"/>
            <a:ext cx="4191000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AFFILIATION &amp; POSITION TITLE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4800600" y="2787605"/>
            <a:ext cx="4572000" cy="17526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spcAft>
                <a:spcPts val="0"/>
              </a:spcAft>
              <a:buNone/>
              <a:defRPr sz="30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Presentation Title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PHA-PPT-TitleG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058400" cy="6014923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143000" y="1371600"/>
            <a:ext cx="3505200" cy="304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5542052"/>
            <a:ext cx="5562600" cy="24914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buNone/>
              <a:defRPr sz="13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NAME OF PRESENTER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5257800"/>
            <a:ext cx="5486400" cy="228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Arial Black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MEETING NAME, MONTH, DAY, YEAR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371600" y="5791200"/>
            <a:ext cx="4191000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AFFILIATION &amp; POSITION TITLE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4800600" y="2787605"/>
            <a:ext cx="4572000" cy="17526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spcAft>
                <a:spcPts val="0"/>
              </a:spcAft>
              <a:buNone/>
              <a:defRPr sz="30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>
                <a:solidFill>
                  <a:schemeClr val="bg1"/>
                </a:solidFill>
              </a:rPr>
              <a:t>Presentation Title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0058400" cy="7543800"/>
          </a:xfrm>
          <a:prstGeom prst="rect">
            <a:avLst/>
          </a:prstGeom>
        </p:spPr>
        <p:txBody>
          <a:bodyPr wrap="none" anchor="ctr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Add image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6" name="Picture 5" descr="APHA-Branding_PPT_bkgds_whtbtm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29200"/>
            <a:ext cx="10058400" cy="2514600"/>
          </a:xfrm>
          <a:prstGeom prst="rect">
            <a:avLst/>
          </a:prstGeom>
        </p:spPr>
      </p:pic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5257800"/>
            <a:ext cx="5486400" cy="1219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0B65B7"/>
                </a:solidFill>
                <a:latin typeface="Arial Black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HA-PPT-DividerBlu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57249"/>
            <a:ext cx="10058400" cy="4791151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85800"/>
            <a:ext cx="1981200" cy="53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3000" baseline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SECTION #: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725800" y="2093596"/>
            <a:ext cx="8458200" cy="2362200"/>
          </a:xfrm>
          <a:prstGeom prst="rect">
            <a:avLst/>
          </a:prstGeom>
        </p:spPr>
        <p:txBody>
          <a:bodyPr/>
          <a:lstStyle>
            <a:lvl1pPr>
              <a:buNone/>
              <a:defRPr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HA-PPT-DividerTe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47801"/>
            <a:ext cx="10058400" cy="4791151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85800"/>
            <a:ext cx="7696200" cy="609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3000" baseline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SECTION #: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725800" y="2093596"/>
            <a:ext cx="8458200" cy="2362200"/>
          </a:xfrm>
          <a:prstGeom prst="rect">
            <a:avLst/>
          </a:prstGeom>
        </p:spPr>
        <p:txBody>
          <a:bodyPr/>
          <a:lstStyle>
            <a:lvl1pPr>
              <a:buNone/>
              <a:defRPr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HA-PPT-DividerG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447800"/>
            <a:ext cx="10058400" cy="4791151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85800"/>
            <a:ext cx="1981200" cy="53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3000" baseline="0">
                <a:solidFill>
                  <a:schemeClr val="bg1">
                    <a:lumMod val="65000"/>
                  </a:schemeClr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SECTION #: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725800" y="2093596"/>
            <a:ext cx="8458200" cy="2362200"/>
          </a:xfrm>
          <a:prstGeom prst="rect">
            <a:avLst/>
          </a:prstGeom>
        </p:spPr>
        <p:txBody>
          <a:bodyPr/>
          <a:lstStyle>
            <a:lvl1pPr>
              <a:buNone/>
              <a:defRPr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4" r:id="rId3"/>
    <p:sldLayoutId id="2147483660" r:id="rId4"/>
    <p:sldLayoutId id="2147483661" r:id="rId5"/>
    <p:sldLayoutId id="2147483679" r:id="rId6"/>
    <p:sldLayoutId id="2147483653" r:id="rId7"/>
    <p:sldLayoutId id="2147483675" r:id="rId8"/>
    <p:sldLayoutId id="2147483671" r:id="rId9"/>
    <p:sldLayoutId id="2147483662" r:id="rId10"/>
    <p:sldLayoutId id="2147483676" r:id="rId11"/>
    <p:sldLayoutId id="2147483681" r:id="rId12"/>
    <p:sldLayoutId id="2147483667" r:id="rId13"/>
    <p:sldLayoutId id="2147483656" r:id="rId14"/>
    <p:sldLayoutId id="2147483673" r:id="rId15"/>
    <p:sldLayoutId id="2147483672" r:id="rId16"/>
    <p:sldLayoutId id="2147483668" r:id="rId17"/>
    <p:sldLayoutId id="2147483657" r:id="rId18"/>
    <p:sldLayoutId id="2147483678" r:id="rId19"/>
    <p:sldLayoutId id="2147483682" r:id="rId20"/>
    <p:sldLayoutId id="2147483659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ph.org/accessible-media-guidelines/" TargetMode="Externa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en-us/article/Make-your-PowerPoint-presentations-accessible-6f7772b2-2f33-4bd2-8ca7-dae3b2b3ef25" TargetMode="External"/><Relationship Id="rId2" Type="http://schemas.openxmlformats.org/officeDocument/2006/relationships/hyperlink" Target="http://webaim.org/techniques/powerpoint/" TargetMode="Externa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://www.aph.org/accessible-media-guidelines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257800"/>
            <a:ext cx="5486400" cy="228600"/>
          </a:xfrm>
        </p:spPr>
        <p:txBody>
          <a:bodyPr/>
          <a:lstStyle/>
          <a:p>
            <a:r>
              <a:rPr lang="en-US" sz="3600" dirty="0" smtClean="0">
                <a:latin typeface="+mj-lt"/>
              </a:rPr>
              <a:t>Monday, October </a:t>
            </a:r>
            <a:r>
              <a:rPr lang="en-US" sz="3600" dirty="0" smtClean="0">
                <a:latin typeface="+mj-lt"/>
              </a:rPr>
              <a:t>23, 2017</a:t>
            </a:r>
            <a:endParaRPr lang="en-US" sz="3600" dirty="0"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to make a great presentation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24"/>
          </p:nvPr>
        </p:nvSpPr>
        <p:spPr>
          <a:xfrm>
            <a:off x="304800" y="1295400"/>
            <a:ext cx="9372600" cy="4191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Significant portions </a:t>
            </a:r>
            <a:r>
              <a:rPr lang="en-US" dirty="0"/>
              <a:t>of this Presentation </a:t>
            </a:r>
            <a:r>
              <a:rPr lang="en-US" dirty="0" smtClean="0"/>
              <a:t>were </a:t>
            </a:r>
            <a:r>
              <a:rPr lang="en-US" dirty="0"/>
              <a:t>taken from </a:t>
            </a:r>
          </a:p>
          <a:p>
            <a:pPr algn="ctr"/>
            <a:r>
              <a:rPr lang="en-US" dirty="0"/>
              <a:t>“Accessible Media Guidelines: PowerPoint </a:t>
            </a:r>
            <a:r>
              <a:rPr lang="en-US" dirty="0" smtClean="0"/>
              <a:t>Presentations”</a:t>
            </a:r>
          </a:p>
          <a:p>
            <a:pPr algn="ctr"/>
            <a:r>
              <a:rPr lang="en-US" dirty="0" smtClean="0"/>
              <a:t>The American Printing House for the Blind</a:t>
            </a:r>
          </a:p>
          <a:p>
            <a:pPr algn="ctr"/>
            <a:r>
              <a:rPr lang="en-US" dirty="0" smtClean="0"/>
              <a:t> </a:t>
            </a:r>
            <a:r>
              <a:rPr lang="en-US" dirty="0">
                <a:hlinkClick r:id="rId2"/>
              </a:rPr>
              <a:t>http://www.aph.org/accessible-media-guidelines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More information available at the link above </a:t>
            </a:r>
            <a:endParaRPr lang="en-US" dirty="0"/>
          </a:p>
          <a:p>
            <a:pPr marL="274320" indent="-256032">
              <a:buFont typeface="Arial" panose="020B0604020202020204" pitchFamily="34" charset="0"/>
              <a:buChar char="•"/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914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914400" y="1828800"/>
            <a:ext cx="8229600" cy="3581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Face your audience as much as possible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Don’t cover your mouth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Present information in more than one way (e.g. read and describe slides, including images)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Present in a well-lit area so people can see you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Presenter Positioning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3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24"/>
          </p:nvPr>
        </p:nvSpPr>
        <p:spPr>
          <a:xfrm>
            <a:off x="228600" y="1828800"/>
            <a:ext cx="9448800" cy="3657600"/>
          </a:xfrm>
        </p:spPr>
        <p:txBody>
          <a:bodyPr>
            <a:normAutofit/>
          </a:bodyPr>
          <a:lstStyle/>
          <a:p>
            <a:pPr marL="361188">
              <a:buFont typeface="Arial" pitchFamily="34" charset="0"/>
              <a:buChar char="•"/>
              <a:defRPr/>
            </a:pPr>
            <a:r>
              <a:rPr lang="en-US" altLang="en-US" sz="2800" dirty="0" smtClean="0"/>
              <a:t>Avoid too much information on one slide. </a:t>
            </a:r>
          </a:p>
          <a:p>
            <a:pPr marL="361188">
              <a:buFont typeface="Arial" pitchFamily="34" charset="0"/>
              <a:buChar char="•"/>
              <a:defRPr/>
            </a:pPr>
            <a:r>
              <a:rPr lang="en-US" altLang="en-US" sz="2800" dirty="0" smtClean="0"/>
              <a:t>No more than 6 lines of text per slide</a:t>
            </a:r>
            <a:endParaRPr lang="en-US" altLang="en-US" sz="2800" dirty="0"/>
          </a:p>
          <a:p>
            <a:pPr marL="274320" indent="-256032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/>
              <a:t>Do not </a:t>
            </a:r>
            <a:r>
              <a:rPr lang="en-US" altLang="en-US" sz="2800" dirty="0"/>
              <a:t>try to cram too many slides into your </a:t>
            </a:r>
            <a:r>
              <a:rPr lang="en-US" altLang="en-US" sz="2800" dirty="0" smtClean="0"/>
              <a:t>presentation</a:t>
            </a:r>
          </a:p>
          <a:p>
            <a:pPr marL="274320" indent="-256032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/>
              <a:t>Pause to allow </a:t>
            </a:r>
            <a:r>
              <a:rPr lang="en-US" altLang="en-US" sz="2800" dirty="0"/>
              <a:t>your audience time to read </a:t>
            </a:r>
            <a:r>
              <a:rPr lang="en-US" altLang="en-US" sz="2800" dirty="0" smtClean="0"/>
              <a:t>slides</a:t>
            </a:r>
          </a:p>
          <a:p>
            <a:pPr marL="274320" indent="-256032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/>
              <a:t>Graphic backgrounds make text hard to read</a:t>
            </a:r>
            <a:endParaRPr lang="en-US" alt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8"/>
          </p:nvPr>
        </p:nvSpPr>
        <p:spPr>
          <a:xfrm>
            <a:off x="304800" y="228600"/>
            <a:ext cx="8915400" cy="1295400"/>
          </a:xfrm>
        </p:spPr>
        <p:txBody>
          <a:bodyPr/>
          <a:lstStyle/>
          <a:p>
            <a:endParaRPr lang="en-US" sz="3600" dirty="0" smtClean="0">
              <a:solidFill>
                <a:schemeClr val="tx2"/>
              </a:solidFill>
              <a:latin typeface="+mn-lt"/>
            </a:endParaRPr>
          </a:p>
          <a:p>
            <a:r>
              <a:rPr lang="en-US" altLang="en-US" sz="4400" dirty="0" smtClean="0">
                <a:solidFill>
                  <a:schemeClr val="tx1"/>
                </a:solidFill>
                <a:latin typeface="+mn-lt"/>
              </a:rPr>
              <a:t>Presentation Length and Slide Format</a:t>
            </a:r>
            <a:endParaRPr lang="en-US" sz="4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74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24"/>
          </p:nvPr>
        </p:nvSpPr>
        <p:spPr>
          <a:xfrm>
            <a:off x="228600" y="1828800"/>
            <a:ext cx="9677400" cy="3733800"/>
          </a:xfrm>
        </p:spPr>
        <p:txBody>
          <a:bodyPr>
            <a:normAutofit/>
          </a:bodyPr>
          <a:lstStyle/>
          <a:p>
            <a:pPr marL="361188">
              <a:buFont typeface="Arial" pitchFamily="34" charset="0"/>
              <a:buChar char="•"/>
              <a:defRPr/>
            </a:pPr>
            <a:r>
              <a:rPr lang="en-US" altLang="en-US" sz="3200" dirty="0">
                <a:solidFill>
                  <a:prstClr val="black"/>
                </a:solidFill>
              </a:rPr>
              <a:t>Headings should be 32 </a:t>
            </a:r>
            <a:r>
              <a:rPr lang="en-US" altLang="en-US" sz="3200" dirty="0" err="1" smtClean="0">
                <a:solidFill>
                  <a:prstClr val="black"/>
                </a:solidFill>
              </a:rPr>
              <a:t>pt</a:t>
            </a:r>
            <a:r>
              <a:rPr lang="en-US" altLang="en-US" sz="3200" dirty="0" smtClean="0">
                <a:solidFill>
                  <a:prstClr val="black"/>
                </a:solidFill>
              </a:rPr>
              <a:t> font </a:t>
            </a:r>
            <a:r>
              <a:rPr lang="en-US" altLang="en-US" sz="3200" dirty="0">
                <a:solidFill>
                  <a:prstClr val="black"/>
                </a:solidFill>
              </a:rPr>
              <a:t>or larger </a:t>
            </a:r>
            <a:endParaRPr lang="en-US" altLang="en-US" sz="3200" dirty="0" smtClean="0">
              <a:solidFill>
                <a:prstClr val="black"/>
              </a:solidFill>
            </a:endParaRPr>
          </a:p>
          <a:p>
            <a:pPr marL="361188">
              <a:buFont typeface="Arial" pitchFamily="34" charset="0"/>
              <a:buChar char="•"/>
              <a:defRPr/>
            </a:pPr>
            <a:endParaRPr lang="en-US" altLang="en-US" sz="3200" dirty="0" smtClean="0"/>
          </a:p>
          <a:p>
            <a:pPr marL="361188">
              <a:buFont typeface="Arial" pitchFamily="34" charset="0"/>
              <a:buChar char="•"/>
              <a:defRPr/>
            </a:pPr>
            <a:r>
              <a:rPr lang="en-US" altLang="en-US" sz="3200" dirty="0" smtClean="0"/>
              <a:t>Subheadings should </a:t>
            </a:r>
            <a:r>
              <a:rPr lang="en-US" altLang="en-US" sz="3200" dirty="0"/>
              <a:t>be 30 points or </a:t>
            </a:r>
            <a:r>
              <a:rPr lang="en-US" altLang="en-US" sz="3200" dirty="0" smtClean="0"/>
              <a:t>larger</a:t>
            </a:r>
          </a:p>
          <a:p>
            <a:pPr marL="361188">
              <a:buFont typeface="Arial" pitchFamily="34" charset="0"/>
              <a:buChar char="•"/>
              <a:defRPr/>
            </a:pPr>
            <a:endParaRPr lang="en-US" altLang="en-US" sz="3200" dirty="0" smtClean="0"/>
          </a:p>
          <a:p>
            <a:pPr marL="361188">
              <a:buFont typeface="Arial" pitchFamily="34" charset="0"/>
              <a:buChar char="•"/>
              <a:defRPr/>
            </a:pPr>
            <a:r>
              <a:rPr lang="en-US" altLang="en-US" sz="3200" dirty="0" smtClean="0"/>
              <a:t>If possible, text </a:t>
            </a:r>
            <a:r>
              <a:rPr lang="en-US" altLang="en-US" sz="3200" dirty="0"/>
              <a:t>should be 28 points or </a:t>
            </a:r>
            <a:r>
              <a:rPr lang="en-US" altLang="en-US" sz="3200" dirty="0" smtClean="0"/>
              <a:t>larger </a:t>
            </a:r>
            <a:endParaRPr lang="en-US" altLang="en-US" sz="3200" dirty="0"/>
          </a:p>
          <a:p>
            <a:pPr marL="361188">
              <a:buFont typeface="Arial" pitchFamily="34" charset="0"/>
              <a:buChar char="•"/>
              <a:defRPr/>
            </a:pPr>
            <a:endParaRPr lang="en-US" altLang="en-US" sz="3200" dirty="0" smtClean="0"/>
          </a:p>
          <a:p>
            <a:pPr marL="361188">
              <a:buFont typeface="Arial" pitchFamily="34" charset="0"/>
              <a:buChar char="•"/>
              <a:defRPr/>
            </a:pPr>
            <a:endParaRPr lang="en-US" altLang="en-US" sz="3200" dirty="0" smtClean="0"/>
          </a:p>
          <a:p>
            <a:pPr marL="761238" lvl="1">
              <a:buFont typeface="Arial" pitchFamily="34" charset="0"/>
              <a:buChar char="•"/>
              <a:defRPr/>
            </a:pPr>
            <a:endParaRPr lang="en-US" alt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8"/>
          </p:nvPr>
        </p:nvSpPr>
        <p:spPr>
          <a:xfrm>
            <a:off x="304800" y="228600"/>
            <a:ext cx="9448800" cy="1295400"/>
          </a:xfrm>
        </p:spPr>
        <p:txBody>
          <a:bodyPr/>
          <a:lstStyle/>
          <a:p>
            <a:pPr algn="ctr"/>
            <a:r>
              <a:rPr lang="en-US" altLang="en-US" sz="3200" dirty="0" smtClean="0">
                <a:solidFill>
                  <a:prstClr val="black"/>
                </a:solidFill>
                <a:latin typeface="Arial" pitchFamily="34" charset="0"/>
              </a:rPr>
              <a:t>Power Point Headings, Subheadings and Text</a:t>
            </a:r>
          </a:p>
        </p:txBody>
      </p:sp>
    </p:spTree>
    <p:extLst>
      <p:ext uri="{BB962C8B-B14F-4D97-AF65-F5344CB8AC3E}">
        <p14:creationId xmlns:p14="http://schemas.microsoft.com/office/powerpoint/2010/main" val="200157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457200" y="1828800"/>
            <a:ext cx="9144000" cy="39624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Use Sans Serif Fonts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Examples of Sans-serif (</a:t>
            </a:r>
            <a:r>
              <a:rPr lang="en-US" sz="2800" b="1" dirty="0"/>
              <a:t>accessible</a:t>
            </a:r>
            <a:r>
              <a:rPr lang="en-US" sz="2800" dirty="0"/>
              <a:t>) fonts include: Arial, Calibri,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 Tahoma, </a:t>
            </a:r>
            <a:r>
              <a:rPr lang="en-U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Verdana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800" dirty="0">
                <a:latin typeface="Helvetica" pitchFamily="34" charset="0"/>
                <a:ea typeface="Tahoma" pitchFamily="34" charset="0"/>
                <a:cs typeface="Helvetica" pitchFamily="34" charset="0"/>
              </a:rPr>
              <a:t>Helvetica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Examples of Serif (</a:t>
            </a:r>
            <a:r>
              <a:rPr lang="en-US" sz="2800" b="1" dirty="0" smtClean="0"/>
              <a:t>less accessible</a:t>
            </a:r>
            <a:r>
              <a:rPr lang="en-US" sz="2800" dirty="0" smtClean="0"/>
              <a:t>) fonts include: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Times New Roman, </a:t>
            </a:r>
            <a:r>
              <a:rPr lang="en-US" sz="2800" dirty="0" smtClean="0">
                <a:latin typeface="Century" pitchFamily="18" charset="0"/>
                <a:cs typeface="Times New Roman" pitchFamily="18" charset="0"/>
              </a:rPr>
              <a:t>Century)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Helvetica" pitchFamily="34" charset="0"/>
                <a:ea typeface="Tahoma" pitchFamily="34" charset="0"/>
                <a:cs typeface="Helvetica" pitchFamily="34" charset="0"/>
              </a:rPr>
              <a:t>Never use fancy fonts like </a:t>
            </a:r>
            <a:r>
              <a:rPr lang="en-US" sz="2800" dirty="0" smtClean="0">
                <a:latin typeface="Algerian" pitchFamily="82" charset="0"/>
                <a:ea typeface="Tahoma" pitchFamily="34" charset="0"/>
                <a:cs typeface="Helvetica" pitchFamily="34" charset="0"/>
              </a:rPr>
              <a:t>THIS</a:t>
            </a:r>
            <a:r>
              <a:rPr lang="en-US" sz="2800" dirty="0" smtClean="0">
                <a:latin typeface="Helvetica" pitchFamily="34" charset="0"/>
                <a:ea typeface="Tahoma" pitchFamily="34" charset="0"/>
                <a:cs typeface="Helvetica" pitchFamily="34" charset="0"/>
              </a:rPr>
              <a:t> or </a:t>
            </a:r>
            <a:r>
              <a:rPr lang="en-US" sz="2800" dirty="0" smtClean="0">
                <a:latin typeface="Bauhaus 93" pitchFamily="82" charset="0"/>
                <a:ea typeface="Tahoma" pitchFamily="34" charset="0"/>
                <a:cs typeface="Helvetica" pitchFamily="34" charset="0"/>
              </a:rPr>
              <a:t>THIS</a:t>
            </a:r>
          </a:p>
          <a:p>
            <a:pPr>
              <a:buFont typeface="Arial" pitchFamily="34" charset="0"/>
              <a:buChar char="•"/>
            </a:pPr>
            <a:endParaRPr lang="en-US" dirty="0">
              <a:latin typeface="Helvetica" pitchFamily="34" charset="0"/>
              <a:ea typeface="Tahoma" pitchFamily="34" charset="0"/>
              <a:cs typeface="Helvetic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Helvetica" pitchFamily="34" charset="0"/>
              <a:ea typeface="Tahoma" pitchFamily="34" charset="0"/>
              <a:cs typeface="Helvetic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28"/>
          </p:nvPr>
        </p:nvSpPr>
        <p:spPr>
          <a:xfrm>
            <a:off x="990600" y="838200"/>
            <a:ext cx="8382000" cy="685800"/>
          </a:xfrm>
          <a:solidFill>
            <a:schemeClr val="bg1"/>
          </a:solidFill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latin typeface="+mn-lt"/>
              </a:rPr>
              <a:t>Accessible Font Styles</a:t>
            </a:r>
            <a:endParaRPr lang="en-US" sz="4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4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914400" y="1447800"/>
            <a:ext cx="8229600" cy="4495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Avoid </a:t>
            </a:r>
            <a:r>
              <a:rPr lang="en-US" sz="3200" i="1" dirty="0"/>
              <a:t>italics</a:t>
            </a:r>
            <a:r>
              <a:rPr lang="en-US" sz="3200" dirty="0"/>
              <a:t>, if </a:t>
            </a:r>
            <a:r>
              <a:rPr lang="en-US" sz="3200" dirty="0" smtClean="0"/>
              <a:t>possible</a:t>
            </a:r>
            <a:endParaRPr lang="en-US" sz="32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Do not use all capital letters</a:t>
            </a:r>
            <a:endParaRPr lang="en-US" sz="32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To highlight or emphasize text use </a:t>
            </a:r>
            <a:r>
              <a:rPr lang="en-US" sz="3200" u="sng" dirty="0" smtClean="0"/>
              <a:t>Underscoring</a:t>
            </a:r>
            <a:r>
              <a:rPr lang="en-US" sz="3200" dirty="0"/>
              <a:t>, </a:t>
            </a:r>
            <a:r>
              <a:rPr lang="en-US" sz="3200" dirty="0" smtClean="0"/>
              <a:t>“</a:t>
            </a:r>
            <a:r>
              <a:rPr lang="en-US" sz="3200" dirty="0"/>
              <a:t>enclosing in quotation marks</a:t>
            </a:r>
            <a:r>
              <a:rPr lang="en-US" sz="3200" dirty="0" smtClean="0"/>
              <a:t>,” or </a:t>
            </a:r>
            <a:r>
              <a:rPr lang="en-US" sz="3200" b="1" dirty="0" smtClean="0"/>
              <a:t>bolding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Avoid dividing words at the end of lines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Using Text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3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011680" y="609600"/>
            <a:ext cx="707757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 smtClean="0">
                <a:latin typeface="Arial" pitchFamily="34" charset="0"/>
              </a:rPr>
              <a:t>Use Contrasting Text and Background</a:t>
            </a:r>
          </a:p>
          <a:p>
            <a:pPr algn="ctr"/>
            <a:r>
              <a:rPr lang="en-US" sz="3200" dirty="0" smtClean="0">
                <a:latin typeface="Arial" pitchFamily="34" charset="0"/>
              </a:rPr>
              <a:t>Some Good Examples </a:t>
            </a:r>
            <a:endParaRPr lang="en-US" dirty="0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5364480" y="4419600"/>
            <a:ext cx="250902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latin typeface="Arial" pitchFamily="34" charset="0"/>
              </a:rPr>
              <a:t>Black and white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754381" y="2819400"/>
            <a:ext cx="2660344" cy="461665"/>
          </a:xfrm>
          <a:prstGeom prst="rect">
            <a:avLst/>
          </a:prstGeom>
          <a:solidFill>
            <a:srgbClr val="66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Arial" pitchFamily="34" charset="0"/>
              </a:rPr>
              <a:t>Yellow and violet</a:t>
            </a:r>
            <a:endParaRPr lang="en-US" dirty="0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54380" y="3733800"/>
            <a:ext cx="3243196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Dark blue and yellow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280660" y="2057400"/>
            <a:ext cx="293702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CC0000"/>
                </a:solidFill>
                <a:latin typeface="Arial" pitchFamily="34" charset="0"/>
              </a:rPr>
              <a:t>Dark red and white</a:t>
            </a:r>
            <a:endParaRPr 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754380" y="2057400"/>
            <a:ext cx="3296095" cy="46166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Arial" pitchFamily="34" charset="0"/>
              </a:rPr>
              <a:t>Dark green and white</a:t>
            </a:r>
            <a:endParaRPr lang="en-US" dirty="0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364480" y="5410200"/>
            <a:ext cx="3089307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Arial" pitchFamily="34" charset="0"/>
              </a:rPr>
              <a:t>Dark blue and white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754380" y="4572000"/>
            <a:ext cx="266290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latin typeface="Arial" pitchFamily="34" charset="0"/>
              </a:rPr>
              <a:t>Black and yellow</a:t>
            </a:r>
            <a:endParaRPr lang="en-US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5364481" y="3124200"/>
            <a:ext cx="251786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6600CC"/>
                </a:solidFill>
                <a:latin typeface="Arial" pitchFamily="34" charset="0"/>
              </a:rPr>
              <a:t>Violet and white</a:t>
            </a:r>
            <a:endParaRPr lang="en-US"/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754381" y="5410201"/>
            <a:ext cx="2523448" cy="52322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>
                <a:latin typeface="Arial" pitchFamily="34" charset="0"/>
              </a:rPr>
              <a:t>Pink and black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152400" y="1600200"/>
            <a:ext cx="9753600" cy="4191000"/>
          </a:xfrm>
        </p:spPr>
        <p:txBody>
          <a:bodyPr/>
          <a:lstStyle/>
          <a:p>
            <a:pPr marL="274320" indent="-256032">
              <a:buFont typeface="Arial" panose="020B0604020202020204" pitchFamily="34" charset="0"/>
              <a:buChar char="•"/>
              <a:defRPr/>
            </a:pPr>
            <a:r>
              <a:rPr lang="en-US" altLang="en-US" sz="3200" dirty="0" smtClean="0"/>
              <a:t>Complex or graphic backgrounds make text harder to read</a:t>
            </a:r>
          </a:p>
          <a:p>
            <a:pPr marL="274320" indent="-256032">
              <a:buFont typeface="Arial" panose="020B0604020202020204" pitchFamily="34" charset="0"/>
              <a:buChar char="•"/>
              <a:defRPr/>
            </a:pPr>
            <a:r>
              <a:rPr lang="en-US" sz="3200" dirty="0" smtClean="0"/>
              <a:t>If applicable, include images of people with disabilities</a:t>
            </a:r>
          </a:p>
          <a:p>
            <a:pPr marL="274320" indent="-256032"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Never use gray or Grayscale </a:t>
            </a:r>
            <a:endParaRPr lang="en-US" sz="3200" b="1" dirty="0" smtClean="0"/>
          </a:p>
          <a:p>
            <a:pPr marL="274320" indent="-256032">
              <a:buFont typeface="Arial" panose="020B0604020202020204" pitchFamily="34" charset="0"/>
              <a:buChar char="•"/>
              <a:defRPr/>
            </a:pPr>
            <a:r>
              <a:rPr lang="en-US" sz="3200" dirty="0"/>
              <a:t>Add alternative text tags (alt tags) to pictures </a:t>
            </a:r>
          </a:p>
          <a:p>
            <a:pPr marL="274320" indent="-256032">
              <a:buFont typeface="Arial" panose="020B0604020202020204" pitchFamily="34" charset="0"/>
              <a:buChar char="•"/>
              <a:defRPr/>
            </a:pPr>
            <a:endParaRPr lang="en-US" sz="2600" b="1" dirty="0"/>
          </a:p>
          <a:p>
            <a:pPr marL="274320" indent="-256032">
              <a:buFont typeface="Arial" panose="020B0604020202020204" pitchFamily="34" charset="0"/>
              <a:buChar char="•"/>
              <a:defRPr/>
            </a:pPr>
            <a:endParaRPr lang="en-US" sz="2600" dirty="0" smtClean="0"/>
          </a:p>
          <a:p>
            <a:pPr marL="274320" indent="-256032">
              <a:buFont typeface="Arial" panose="020B0604020202020204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Graphics and Images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914400" y="1828800"/>
            <a:ext cx="8229600" cy="3962400"/>
          </a:xfrm>
        </p:spPr>
        <p:txBody>
          <a:bodyPr/>
          <a:lstStyle/>
          <a:p>
            <a:pPr marL="274320" indent="-256032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To add alt tags to an image:</a:t>
            </a:r>
          </a:p>
          <a:p>
            <a:pPr marL="674370" lvl="1" indent="-256032">
              <a:buFont typeface="Arial" panose="020B0604020202020204" pitchFamily="34" charset="0"/>
              <a:buChar char="•"/>
              <a:defRPr/>
            </a:pPr>
            <a:r>
              <a:rPr lang="en-US" dirty="0"/>
              <a:t>Right click the image</a:t>
            </a:r>
          </a:p>
          <a:p>
            <a:pPr marL="674370" lvl="1" indent="-256032">
              <a:buFont typeface="Arial" panose="020B0604020202020204" pitchFamily="34" charset="0"/>
              <a:buChar char="•"/>
              <a:defRPr/>
            </a:pPr>
            <a:r>
              <a:rPr lang="en-US" dirty="0"/>
              <a:t>Click Format </a:t>
            </a:r>
            <a:r>
              <a:rPr lang="en-US" dirty="0" smtClean="0"/>
              <a:t>Picture</a:t>
            </a:r>
            <a:endParaRPr lang="en-US" dirty="0"/>
          </a:p>
          <a:p>
            <a:pPr marL="674370" lvl="1" indent="-256032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Alt Text</a:t>
            </a:r>
          </a:p>
          <a:p>
            <a:pPr marL="674370" lvl="1" indent="-256032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Type in title and text that clearly describes image</a:t>
            </a:r>
          </a:p>
          <a:p>
            <a:pPr marL="274320" indent="-256032"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marL="674370" lvl="1" indent="-256032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418338" lvl="1" indent="0"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Adding Alt Text/Tags to Images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3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1066800" y="1828800"/>
            <a:ext cx="8229600" cy="2895600"/>
          </a:xfrm>
        </p:spPr>
        <p:txBody>
          <a:bodyPr>
            <a:noAutofit/>
          </a:bodyPr>
          <a:lstStyle/>
          <a:p>
            <a:pPr marL="274320" indent="-256032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latin typeface="+mn-lt"/>
              </a:rPr>
              <a:t>Use contrasting colors</a:t>
            </a:r>
          </a:p>
          <a:p>
            <a:pPr marL="274320" indent="-256032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latin typeface="+mn-lt"/>
              </a:rPr>
              <a:t>Use the slide title as the chart </a:t>
            </a:r>
            <a:r>
              <a:rPr lang="en-US" altLang="en-US" sz="3200" dirty="0" smtClean="0">
                <a:latin typeface="+mn-lt"/>
              </a:rPr>
              <a:t>title</a:t>
            </a:r>
            <a:endParaRPr lang="en-US" altLang="en-US" sz="3200" dirty="0">
              <a:latin typeface="+mn-lt"/>
            </a:endParaRPr>
          </a:p>
          <a:p>
            <a:pPr marL="274320" indent="-256032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latin typeface="+mn-lt"/>
              </a:rPr>
              <a:t>Font size for chart labels: 20 </a:t>
            </a:r>
            <a:r>
              <a:rPr lang="en-US" altLang="en-US" sz="3200" dirty="0" err="1">
                <a:latin typeface="+mn-lt"/>
              </a:rPr>
              <a:t>pt</a:t>
            </a:r>
            <a:r>
              <a:rPr lang="en-US" altLang="en-US" sz="3200" dirty="0">
                <a:latin typeface="+mn-lt"/>
              </a:rPr>
              <a:t> or </a:t>
            </a:r>
            <a:r>
              <a:rPr lang="en-US" altLang="en-US" sz="3200" dirty="0" smtClean="0">
                <a:latin typeface="+mn-lt"/>
              </a:rPr>
              <a:t>greater</a:t>
            </a:r>
          </a:p>
          <a:p>
            <a:pPr marL="274320" indent="-256032">
              <a:buFont typeface="Arial" panose="020B0604020202020204" pitchFamily="34" charset="0"/>
              <a:buChar char="•"/>
              <a:defRPr/>
            </a:pPr>
            <a:r>
              <a:rPr lang="en-US" altLang="en-US" sz="3200" dirty="0" smtClean="0">
                <a:latin typeface="+mn-lt"/>
              </a:rPr>
              <a:t>Avoid pattern fills  </a:t>
            </a:r>
            <a:endParaRPr lang="en-US" altLang="en-US" sz="3200" dirty="0">
              <a:latin typeface="+mn-lt"/>
            </a:endParaRPr>
          </a:p>
          <a:p>
            <a:pPr marL="274320" indent="-256032"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latin typeface="+mn-lt"/>
              </a:rPr>
              <a:t>Favor clarity over quantity of </a:t>
            </a:r>
            <a:r>
              <a:rPr lang="en-US" altLang="en-US" sz="3200" dirty="0" smtClean="0">
                <a:latin typeface="+mn-lt"/>
              </a:rPr>
              <a:t>content</a:t>
            </a:r>
            <a:endParaRPr lang="en-US" altLang="en-US" sz="320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latin typeface="Arial" pitchFamily="34" charset="0"/>
              </a:rPr>
              <a:t>Charts</a:t>
            </a:r>
            <a:endParaRPr lang="en-US" sz="4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3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90600" y="1143000"/>
            <a:ext cx="8077200" cy="1600200"/>
          </a:xfrm>
        </p:spPr>
        <p:txBody>
          <a:bodyPr/>
          <a:lstStyle/>
          <a:p>
            <a:pPr algn="ctr"/>
            <a:r>
              <a:rPr lang="en-US" sz="9600" dirty="0" smtClean="0"/>
              <a:t>Welcome!</a:t>
            </a:r>
            <a:endParaRPr lang="en-US" sz="96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36576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Frances Atkinson, MSM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APHA Deputy Director of Membership Services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895600"/>
            <a:ext cx="1524000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96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457200" y="1828800"/>
            <a:ext cx="9220200" cy="28956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Caption videos for those with hearing loss</a:t>
            </a:r>
            <a:endParaRPr lang="en-US" sz="3200" dirty="0"/>
          </a:p>
          <a:p>
            <a:pPr>
              <a:buFont typeface="Arial" pitchFamily="34" charset="0"/>
              <a:buChar char="•"/>
            </a:pPr>
            <a:endParaRPr lang="en-US" sz="3200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Whenever possible videos should have audio description for those with vision loss (at certain pauses, anything visually represented on the screen is described through narration)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Videos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52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838200" y="1828800"/>
            <a:ext cx="8305800" cy="3886200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Large Print is at least 18 </a:t>
            </a:r>
            <a:r>
              <a:rPr lang="en-US" sz="3200" dirty="0" err="1" smtClean="0"/>
              <a:t>pt</a:t>
            </a:r>
            <a:r>
              <a:rPr lang="en-US" sz="3200" dirty="0" smtClean="0"/>
              <a:t> font. 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To create large print copies, print out full page slides (no more than 2 slides per page)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Have electronic versions or post online and make sure web site is accessible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Handouts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Web page on Power Point accessibility from Web Accessibility in mind (WebAIM)" title=" Power Point Accessibility"/>
          <p:cNvSpPr>
            <a:spLocks noGrp="1"/>
          </p:cNvSpPr>
          <p:nvPr>
            <p:ph sz="quarter" idx="24"/>
          </p:nvPr>
        </p:nvSpPr>
        <p:spPr>
          <a:xfrm>
            <a:off x="457200" y="1828800"/>
            <a:ext cx="9372600" cy="28956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hlinkClick r:id="rId2"/>
              </a:rPr>
              <a:t>“Power Point Accessibility” </a:t>
            </a:r>
            <a:r>
              <a:rPr lang="en-US" dirty="0" smtClean="0"/>
              <a:t>from Web Accessibility In Mind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“</a:t>
            </a:r>
            <a:r>
              <a:rPr lang="en-US" dirty="0" smtClean="0">
                <a:hlinkClick r:id="rId3"/>
              </a:rPr>
              <a:t>Make </a:t>
            </a:r>
            <a:r>
              <a:rPr lang="en-US" dirty="0">
                <a:hlinkClick r:id="rId3"/>
              </a:rPr>
              <a:t>your PowerPoint </a:t>
            </a:r>
            <a:r>
              <a:rPr lang="en-US" dirty="0" smtClean="0">
                <a:hlinkClick r:id="rId3"/>
              </a:rPr>
              <a:t>Presentations Accessible</a:t>
            </a:r>
            <a:r>
              <a:rPr lang="en-US" b="1" dirty="0" smtClean="0"/>
              <a:t>” from  </a:t>
            </a:r>
            <a:r>
              <a:rPr lang="en-US" smtClean="0"/>
              <a:t>Microsoft Support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“Accessible </a:t>
            </a:r>
            <a:r>
              <a:rPr lang="en-US" dirty="0"/>
              <a:t>Media Guidelines: PowerPoint Presentations”</a:t>
            </a:r>
          </a:p>
          <a:p>
            <a:r>
              <a:rPr lang="en-US" dirty="0" smtClean="0"/>
              <a:t>     The </a:t>
            </a:r>
            <a:r>
              <a:rPr lang="en-US" dirty="0"/>
              <a:t>American Printing House for the Blind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://www.aph.org/accessible-media-guidelines/</a:t>
            </a: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Resources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3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85800" y="1828800"/>
            <a:ext cx="8458200" cy="3200400"/>
          </a:xfrm>
        </p:spPr>
        <p:txBody>
          <a:bodyPr/>
          <a:lstStyle/>
          <a:p>
            <a:pPr algn="ctr"/>
            <a:r>
              <a:rPr lang="en-US" sz="4800" dirty="0" smtClean="0">
                <a:latin typeface="+mj-lt"/>
              </a:rPr>
              <a:t>Delivering a presentation effectively</a:t>
            </a:r>
          </a:p>
          <a:p>
            <a:pPr algn="ctr"/>
            <a:endParaRPr lang="en-US" sz="4800" dirty="0">
              <a:latin typeface="+mj-lt"/>
            </a:endParaRPr>
          </a:p>
          <a:p>
            <a:r>
              <a:rPr lang="en-US" sz="4000" dirty="0" smtClean="0">
                <a:latin typeface="+mj-lt"/>
              </a:rPr>
              <a:t>Dr. Michelle S. Williams</a:t>
            </a:r>
            <a:endParaRPr lang="en-US" sz="4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276600"/>
            <a:ext cx="1250103" cy="184048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9007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800100" y="1562100"/>
            <a:ext cx="8229600" cy="2895600"/>
          </a:xfrm>
        </p:spPr>
        <p:txBody>
          <a:bodyPr>
            <a:normAutofit/>
          </a:bodyPr>
          <a:lstStyle/>
          <a:p>
            <a:pPr marL="571500" indent="-571500">
              <a:lnSpc>
                <a:spcPct val="200000"/>
              </a:lnSpc>
              <a:buFont typeface="Arial" charset="0"/>
              <a:buChar char="•"/>
            </a:pPr>
            <a:r>
              <a:rPr lang="en-US" sz="3600" b="1" dirty="0" smtClean="0"/>
              <a:t>Body Language </a:t>
            </a:r>
          </a:p>
          <a:p>
            <a:pPr marL="571500" indent="-571500">
              <a:lnSpc>
                <a:spcPct val="200000"/>
              </a:lnSpc>
              <a:buFont typeface="Arial" charset="0"/>
              <a:buChar char="•"/>
            </a:pPr>
            <a:r>
              <a:rPr lang="en-US" sz="3600" b="1" dirty="0" smtClean="0"/>
              <a:t>Verbal Skills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8"/>
          </p:nvPr>
        </p:nvSpPr>
        <p:spPr>
          <a:xfrm>
            <a:off x="800100" y="381000"/>
            <a:ext cx="8382000" cy="533400"/>
          </a:xfrm>
        </p:spPr>
        <p:txBody>
          <a:bodyPr/>
          <a:lstStyle/>
          <a:p>
            <a:pPr algn="ctr"/>
            <a:r>
              <a:rPr lang="en-US" sz="3200" dirty="0"/>
              <a:t>Delivering </a:t>
            </a:r>
            <a:r>
              <a:rPr lang="en-US" sz="3200" dirty="0" smtClean="0"/>
              <a:t>A Presentation </a:t>
            </a:r>
            <a:r>
              <a:rPr lang="en-US" sz="3200" dirty="0"/>
              <a:t>E</a:t>
            </a:r>
            <a:r>
              <a:rPr lang="en-US" sz="3200" dirty="0" smtClean="0"/>
              <a:t>ffectively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00584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8689474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600" y="6067427"/>
            <a:ext cx="10058400" cy="790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9527"/>
            <a:ext cx="10058400" cy="790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7"/>
          </p:nvPr>
        </p:nvSpPr>
        <p:spPr>
          <a:xfrm>
            <a:off x="939800" y="53973"/>
            <a:ext cx="8382000" cy="381000"/>
          </a:xfrm>
        </p:spPr>
        <p:txBody>
          <a:bodyPr/>
          <a:lstStyle/>
          <a:p>
            <a:pPr algn="ctr"/>
            <a:r>
              <a:rPr lang="en-US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is your </a:t>
            </a:r>
            <a:r>
              <a:rPr lang="en-US" sz="2400" cap="all" dirty="0" smtClean="0">
                <a:solidFill>
                  <a:srgbClr val="FF0000"/>
                </a:solidFill>
              </a:rPr>
              <a:t>body language </a:t>
            </a:r>
            <a:r>
              <a:rPr lang="en-US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saying?</a:t>
            </a:r>
            <a:endParaRPr lang="en-US" sz="2400" cap="al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762000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22400" y="1552573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759074" y="1866900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197600" y="2436816"/>
            <a:ext cx="3048000" cy="1927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43074" y="3756818"/>
            <a:ext cx="3048000" cy="878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flipV="1">
            <a:off x="6235700" y="1905006"/>
            <a:ext cx="3048000" cy="1832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flipV="1">
            <a:off x="6708274" y="535792"/>
            <a:ext cx="3048000" cy="1832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flipV="1">
            <a:off x="6406148" y="471498"/>
            <a:ext cx="3048000" cy="681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964824" y="633409"/>
            <a:ext cx="2857500" cy="60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736724" y="900099"/>
            <a:ext cx="2857500" cy="60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774824" y="1241414"/>
            <a:ext cx="2857500" cy="60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244724" y="5283194"/>
            <a:ext cx="2857500" cy="60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28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00584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8689474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600" y="6067427"/>
            <a:ext cx="10058400" cy="790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9527"/>
            <a:ext cx="10058400" cy="790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7"/>
          </p:nvPr>
        </p:nvSpPr>
        <p:spPr>
          <a:xfrm>
            <a:off x="939800" y="53973"/>
            <a:ext cx="8382000" cy="381000"/>
          </a:xfrm>
        </p:spPr>
        <p:txBody>
          <a:bodyPr/>
          <a:lstStyle/>
          <a:p>
            <a:pPr algn="ctr"/>
            <a:r>
              <a:rPr lang="en-US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is your </a:t>
            </a:r>
            <a:r>
              <a:rPr lang="en-US" sz="2400" cap="all" dirty="0" smtClean="0">
                <a:solidFill>
                  <a:srgbClr val="FF0000"/>
                </a:solidFill>
              </a:rPr>
              <a:t>body language </a:t>
            </a:r>
            <a:r>
              <a:rPr lang="en-US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saying?</a:t>
            </a:r>
            <a:endParaRPr lang="en-US" sz="2400" cap="al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762000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22400" y="1552573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759074" y="1866900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197600" y="2436816"/>
            <a:ext cx="3048000" cy="1927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43074" y="3756818"/>
            <a:ext cx="3048000" cy="878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flipV="1">
            <a:off x="6235700" y="1905006"/>
            <a:ext cx="3048000" cy="1832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flipV="1">
            <a:off x="6708274" y="535792"/>
            <a:ext cx="3048000" cy="1832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flipV="1">
            <a:off x="6406148" y="471498"/>
            <a:ext cx="3048000" cy="681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736724" y="900099"/>
            <a:ext cx="2857500" cy="60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774824" y="1241414"/>
            <a:ext cx="2857500" cy="60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244724" y="5283194"/>
            <a:ext cx="2857500" cy="60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93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00584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8689474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600" y="6067427"/>
            <a:ext cx="10058400" cy="790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9527"/>
            <a:ext cx="10058400" cy="790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7"/>
          </p:nvPr>
        </p:nvSpPr>
        <p:spPr>
          <a:xfrm>
            <a:off x="939800" y="53973"/>
            <a:ext cx="8382000" cy="381000"/>
          </a:xfrm>
        </p:spPr>
        <p:txBody>
          <a:bodyPr/>
          <a:lstStyle/>
          <a:p>
            <a:pPr algn="ctr"/>
            <a:r>
              <a:rPr lang="en-US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is your </a:t>
            </a:r>
            <a:r>
              <a:rPr lang="en-US" sz="2400" cap="all" dirty="0" smtClean="0">
                <a:solidFill>
                  <a:srgbClr val="FF0000"/>
                </a:solidFill>
              </a:rPr>
              <a:t>body language </a:t>
            </a:r>
            <a:r>
              <a:rPr lang="en-US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saying?</a:t>
            </a:r>
            <a:endParaRPr lang="en-US" sz="2400" cap="al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762000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22400" y="1552573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759074" y="1866900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197600" y="2436816"/>
            <a:ext cx="3048000" cy="1927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43074" y="3756818"/>
            <a:ext cx="3048000" cy="878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flipV="1">
            <a:off x="6235700" y="1905006"/>
            <a:ext cx="3048000" cy="1832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flipV="1">
            <a:off x="6708274" y="535792"/>
            <a:ext cx="3048000" cy="1832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flipV="1">
            <a:off x="6406148" y="471498"/>
            <a:ext cx="3048000" cy="681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244724" y="5283194"/>
            <a:ext cx="2857500" cy="60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797550" y="1513678"/>
            <a:ext cx="2857500" cy="303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4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00584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8689474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600" y="6067427"/>
            <a:ext cx="10058400" cy="790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9527"/>
            <a:ext cx="10058400" cy="790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7"/>
          </p:nvPr>
        </p:nvSpPr>
        <p:spPr>
          <a:xfrm>
            <a:off x="939800" y="53973"/>
            <a:ext cx="8382000" cy="381000"/>
          </a:xfrm>
        </p:spPr>
        <p:txBody>
          <a:bodyPr/>
          <a:lstStyle/>
          <a:p>
            <a:pPr algn="ctr"/>
            <a:r>
              <a:rPr lang="en-US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is your </a:t>
            </a:r>
            <a:r>
              <a:rPr lang="en-US" sz="2400" cap="all" dirty="0" smtClean="0">
                <a:solidFill>
                  <a:srgbClr val="FF0000"/>
                </a:solidFill>
              </a:rPr>
              <a:t>body language </a:t>
            </a:r>
            <a:r>
              <a:rPr lang="en-US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saying?</a:t>
            </a:r>
            <a:endParaRPr lang="en-US" sz="2400" cap="al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762000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22400" y="1552573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759074" y="1866900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197600" y="2436816"/>
            <a:ext cx="3048000" cy="1927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43074" y="3756818"/>
            <a:ext cx="3048000" cy="878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flipV="1">
            <a:off x="6235700" y="1905006"/>
            <a:ext cx="3048000" cy="1832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flipV="1">
            <a:off x="6708274" y="535792"/>
            <a:ext cx="3048000" cy="1832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flipV="1">
            <a:off x="6406148" y="471498"/>
            <a:ext cx="3048000" cy="681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244724" y="5283194"/>
            <a:ext cx="2857500" cy="60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4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00584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8689474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600" y="6067427"/>
            <a:ext cx="10058400" cy="790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9527"/>
            <a:ext cx="10058400" cy="790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7"/>
          </p:nvPr>
        </p:nvSpPr>
        <p:spPr>
          <a:xfrm>
            <a:off x="939800" y="53973"/>
            <a:ext cx="8382000" cy="381000"/>
          </a:xfrm>
        </p:spPr>
        <p:txBody>
          <a:bodyPr/>
          <a:lstStyle/>
          <a:p>
            <a:pPr algn="ctr"/>
            <a:r>
              <a:rPr lang="en-US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is your </a:t>
            </a:r>
            <a:r>
              <a:rPr lang="en-US" sz="2400" cap="all" dirty="0" smtClean="0">
                <a:solidFill>
                  <a:srgbClr val="FF0000"/>
                </a:solidFill>
              </a:rPr>
              <a:t>body language </a:t>
            </a:r>
            <a:r>
              <a:rPr lang="en-US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saying?</a:t>
            </a:r>
            <a:endParaRPr lang="en-US" sz="2400" cap="al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762000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22400" y="1552573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759074" y="1866900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197600" y="2436816"/>
            <a:ext cx="3048000" cy="1927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43074" y="3756818"/>
            <a:ext cx="3048000" cy="878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flipV="1">
            <a:off x="6235700" y="1905006"/>
            <a:ext cx="3048000" cy="1832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flipV="1">
            <a:off x="6708274" y="535792"/>
            <a:ext cx="3048000" cy="1832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flipV="1">
            <a:off x="6406148" y="471498"/>
            <a:ext cx="3048000" cy="681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11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62000" y="1904999"/>
            <a:ext cx="8458200" cy="3042139"/>
          </a:xfrm>
        </p:spPr>
        <p:txBody>
          <a:bodyPr/>
          <a:lstStyle/>
          <a:p>
            <a:pPr algn="ctr"/>
            <a:r>
              <a:rPr lang="en-US" sz="4800" dirty="0">
                <a:latin typeface="+mj-lt"/>
              </a:rPr>
              <a:t>Organization of a </a:t>
            </a:r>
            <a:r>
              <a:rPr lang="en-US" sz="4800" dirty="0" smtClean="0">
                <a:latin typeface="+mj-lt"/>
              </a:rPr>
              <a:t>Scientific Talk</a:t>
            </a:r>
          </a:p>
          <a:p>
            <a:pPr algn="ctr"/>
            <a:endParaRPr lang="en-US" sz="4000" dirty="0" smtClean="0"/>
          </a:p>
          <a:p>
            <a:pPr algn="ctr"/>
            <a:endParaRPr lang="en-US" sz="4000" dirty="0"/>
          </a:p>
          <a:p>
            <a:r>
              <a:rPr lang="en-US" sz="4000" dirty="0" smtClean="0">
                <a:latin typeface="+mj-lt"/>
              </a:rPr>
              <a:t>Jennifer Ibrahim, PhD, MPH</a:t>
            </a:r>
            <a:endParaRPr lang="en-US" sz="40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232419"/>
            <a:ext cx="1473200" cy="1699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00584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8689474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600" y="6067427"/>
            <a:ext cx="10058400" cy="790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9527"/>
            <a:ext cx="10058400" cy="790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7"/>
          </p:nvPr>
        </p:nvSpPr>
        <p:spPr>
          <a:xfrm>
            <a:off x="939800" y="53973"/>
            <a:ext cx="8382000" cy="381000"/>
          </a:xfrm>
        </p:spPr>
        <p:txBody>
          <a:bodyPr/>
          <a:lstStyle/>
          <a:p>
            <a:pPr algn="ctr"/>
            <a:r>
              <a:rPr lang="en-US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is your </a:t>
            </a:r>
            <a:r>
              <a:rPr lang="en-US" sz="2400" cap="all" dirty="0" smtClean="0">
                <a:solidFill>
                  <a:srgbClr val="FF0000"/>
                </a:solidFill>
              </a:rPr>
              <a:t>body language </a:t>
            </a:r>
            <a:r>
              <a:rPr lang="en-US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saying?</a:t>
            </a:r>
            <a:endParaRPr lang="en-US" sz="2400" cap="al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762000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22400" y="1552573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759074" y="1866900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197600" y="2436816"/>
            <a:ext cx="3048000" cy="1927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43074" y="3756818"/>
            <a:ext cx="3048000" cy="878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flipV="1">
            <a:off x="6235700" y="1905006"/>
            <a:ext cx="3048000" cy="1832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flipV="1">
            <a:off x="6708274" y="535792"/>
            <a:ext cx="3048000" cy="1832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flipV="1">
            <a:off x="6406148" y="471498"/>
            <a:ext cx="3048000" cy="681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-920" t="25756" r="81189" b="13560"/>
          <a:stretch/>
        </p:blipFill>
        <p:spPr>
          <a:xfrm>
            <a:off x="889879" y="535791"/>
            <a:ext cx="2533310" cy="61856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15715" y="445998"/>
            <a:ext cx="88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Nervous?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90819" y="6375599"/>
            <a:ext cx="981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rgbClr val="FF0000"/>
                </a:solidFill>
              </a:rPr>
              <a:t>defensive?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2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00584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8689474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600" y="6067427"/>
            <a:ext cx="10058400" cy="790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9527"/>
            <a:ext cx="10058400" cy="790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66800" y="762000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22400" y="1552573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759074" y="1866900"/>
            <a:ext cx="3048000" cy="516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197600" y="2436816"/>
            <a:ext cx="3048000" cy="1927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43074" y="3756818"/>
            <a:ext cx="3048000" cy="878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flipV="1">
            <a:off x="6235700" y="1905006"/>
            <a:ext cx="3048000" cy="1832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flipV="1">
            <a:off x="6708274" y="535792"/>
            <a:ext cx="3048000" cy="1832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flipV="1">
            <a:off x="6406148" y="471498"/>
            <a:ext cx="3048000" cy="681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-920" t="25756" r="81189" b="13560"/>
          <a:stretch/>
        </p:blipFill>
        <p:spPr>
          <a:xfrm>
            <a:off x="889879" y="535791"/>
            <a:ext cx="2533310" cy="61856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15715" y="445998"/>
            <a:ext cx="889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Nervous?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90819" y="6375599"/>
            <a:ext cx="981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rgbClr val="FF0000"/>
                </a:solidFill>
              </a:rPr>
              <a:t>defensive?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53" t="16193" r="76830" b="17044"/>
          <a:stretch/>
        </p:blipFill>
        <p:spPr>
          <a:xfrm>
            <a:off x="7525548" y="114300"/>
            <a:ext cx="2203989" cy="66294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347200" y="5450283"/>
            <a:ext cx="3048000" cy="878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7"/>
          </p:nvPr>
        </p:nvSpPr>
        <p:spPr>
          <a:xfrm>
            <a:off x="939800" y="53973"/>
            <a:ext cx="8382000" cy="381000"/>
          </a:xfrm>
        </p:spPr>
        <p:txBody>
          <a:bodyPr/>
          <a:lstStyle/>
          <a:p>
            <a:pPr algn="ctr"/>
            <a:r>
              <a:rPr lang="en-US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is your </a:t>
            </a:r>
            <a:r>
              <a:rPr lang="en-US" sz="2400" cap="all" dirty="0" smtClean="0">
                <a:solidFill>
                  <a:srgbClr val="FF0000"/>
                </a:solidFill>
              </a:rPr>
              <a:t>body language </a:t>
            </a:r>
            <a:r>
              <a:rPr lang="en-US" sz="2400" cap="al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saying?</a:t>
            </a:r>
            <a:endParaRPr lang="en-US" sz="2400" cap="al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8"/>
          </p:nvPr>
        </p:nvSpPr>
        <p:spPr>
          <a:xfrm>
            <a:off x="774700" y="82550"/>
            <a:ext cx="8382000" cy="533400"/>
          </a:xfrm>
        </p:spPr>
        <p:txBody>
          <a:bodyPr/>
          <a:lstStyle/>
          <a:p>
            <a:r>
              <a:rPr lang="en-US" dirty="0" smtClean="0"/>
              <a:t>Maintain </a:t>
            </a:r>
            <a:r>
              <a:rPr lang="en-US" dirty="0" smtClean="0">
                <a:solidFill>
                  <a:srgbClr val="FF0000"/>
                </a:solidFill>
              </a:rPr>
              <a:t>Positive</a:t>
            </a:r>
            <a:r>
              <a:rPr lang="en-US" dirty="0" smtClean="0"/>
              <a:t> Body Language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3522" t="18889" r="36484"/>
          <a:stretch/>
        </p:blipFill>
        <p:spPr>
          <a:xfrm>
            <a:off x="7344570" y="461963"/>
            <a:ext cx="2590800" cy="5562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0286" y="3937791"/>
            <a:ext cx="1600200" cy="2000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0103" y="1518765"/>
            <a:ext cx="1600200" cy="2000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808406" y="3496794"/>
            <a:ext cx="1628776" cy="438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986839" y="461963"/>
            <a:ext cx="1628776" cy="985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482138" y="1528761"/>
            <a:ext cx="1628776" cy="4110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248776" y="3297237"/>
            <a:ext cx="1628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757239" y="853674"/>
            <a:ext cx="8229600" cy="28956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3200" dirty="0"/>
              <a:t>Stand tall </a:t>
            </a:r>
            <a:r>
              <a:rPr lang="en-US" sz="3200" dirty="0" smtClean="0"/>
              <a:t>or sit up in your seat</a:t>
            </a:r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3200" dirty="0"/>
              <a:t>K</a:t>
            </a:r>
            <a:r>
              <a:rPr lang="en-US" sz="3200" dirty="0" smtClean="0"/>
              <a:t>eep </a:t>
            </a:r>
            <a:r>
              <a:rPr lang="en-US" sz="3200" dirty="0"/>
              <a:t>your chest </a:t>
            </a:r>
            <a:r>
              <a:rPr lang="en-US" sz="3200" dirty="0" smtClean="0"/>
              <a:t>lifted </a:t>
            </a:r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3200" dirty="0" smtClean="0"/>
              <a:t>Keep your arms relaxed</a:t>
            </a:r>
            <a:r>
              <a:rPr lang="en-US" sz="3200" dirty="0"/>
              <a:t> </a:t>
            </a:r>
            <a:endParaRPr lang="en-US" sz="3200" dirty="0" smtClean="0"/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3200" dirty="0" smtClean="0"/>
              <a:t>Smile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461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8"/>
          </p:nvPr>
        </p:nvSpPr>
        <p:spPr>
          <a:xfrm>
            <a:off x="774700" y="82550"/>
            <a:ext cx="8382000" cy="533400"/>
          </a:xfrm>
        </p:spPr>
        <p:txBody>
          <a:bodyPr/>
          <a:lstStyle/>
          <a:p>
            <a:r>
              <a:rPr lang="en-US" dirty="0" smtClean="0"/>
              <a:t>Maintain </a:t>
            </a:r>
            <a:r>
              <a:rPr lang="en-US" dirty="0" smtClean="0">
                <a:solidFill>
                  <a:srgbClr val="FF0000"/>
                </a:solidFill>
              </a:rPr>
              <a:t>Positive</a:t>
            </a:r>
            <a:r>
              <a:rPr lang="en-US" dirty="0" smtClean="0"/>
              <a:t> Body Language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808406" y="3496794"/>
            <a:ext cx="1628776" cy="438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0" y="2362200"/>
            <a:ext cx="5651500" cy="3763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762000" y="660400"/>
            <a:ext cx="8229600" cy="28956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3200" dirty="0" smtClean="0"/>
              <a:t>Use hand gestures </a:t>
            </a:r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3200" dirty="0" smtClean="0"/>
              <a:t>Do not fidget</a:t>
            </a:r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3200" dirty="0"/>
              <a:t>Keep eye contact with the audience</a:t>
            </a:r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3200" dirty="0" smtClean="0"/>
              <a:t>Do not talk to the screen</a:t>
            </a:r>
          </a:p>
          <a:p>
            <a:pPr>
              <a:lnSpc>
                <a:spcPct val="200000"/>
              </a:lnSpc>
              <a:buFont typeface="Arial" charset="0"/>
              <a:buChar char="•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07859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76800" y="1600200"/>
            <a:ext cx="6642100" cy="451268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28"/>
          </p:nvPr>
        </p:nvSpPr>
        <p:spPr>
          <a:xfrm>
            <a:off x="774700" y="82550"/>
            <a:ext cx="8382000" cy="533400"/>
          </a:xfrm>
        </p:spPr>
        <p:txBody>
          <a:bodyPr/>
          <a:lstStyle/>
          <a:p>
            <a:r>
              <a:rPr lang="en-US" dirty="0" smtClean="0"/>
              <a:t>Verbal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762000" y="660400"/>
            <a:ext cx="8229600" cy="28956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3200" dirty="0" smtClean="0"/>
              <a:t>Do not read your slides</a:t>
            </a:r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3200" dirty="0" smtClean="0"/>
              <a:t>Speak up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200" dirty="0" smtClean="0"/>
              <a:t>Be aware of repetitive sounds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Ex. “um,” “ah,” “err”</a:t>
            </a:r>
          </a:p>
          <a:p>
            <a:pPr>
              <a:lnSpc>
                <a:spcPct val="200000"/>
              </a:lnSpc>
              <a:buFont typeface="Arial" charset="0"/>
              <a:buChar char="•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91914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8"/>
          </p:nvPr>
        </p:nvSpPr>
        <p:spPr>
          <a:xfrm>
            <a:off x="774700" y="82550"/>
            <a:ext cx="8382000" cy="533400"/>
          </a:xfrm>
        </p:spPr>
        <p:txBody>
          <a:bodyPr/>
          <a:lstStyle/>
          <a:p>
            <a:r>
              <a:rPr lang="en-US" dirty="0" smtClean="0"/>
              <a:t>Verbal Skills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808406" y="3496794"/>
            <a:ext cx="1628776" cy="438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762000" y="660400"/>
            <a:ext cx="8229600" cy="28956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3200" dirty="0" smtClean="0"/>
              <a:t>Speak with enthusiasm</a:t>
            </a:r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3200" dirty="0" smtClean="0"/>
              <a:t>Vary your tone</a:t>
            </a:r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3200" dirty="0"/>
              <a:t>Take </a:t>
            </a:r>
            <a:r>
              <a:rPr lang="en-US" sz="3200" dirty="0" smtClean="0"/>
              <a:t>your time</a:t>
            </a:r>
            <a:r>
              <a:rPr lang="en-US" sz="3200" dirty="0"/>
              <a:t>, talk </a:t>
            </a:r>
            <a:r>
              <a:rPr lang="en-US" sz="3200" dirty="0" smtClean="0"/>
              <a:t>slowly</a:t>
            </a:r>
            <a:endParaRPr lang="en-US" sz="3200" dirty="0"/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3200" dirty="0" smtClean="0"/>
              <a:t>Pause at appropriate times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828922"/>
            <a:ext cx="4953000" cy="531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8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25800" y="1752600"/>
            <a:ext cx="8458200" cy="2895600"/>
          </a:xfrm>
        </p:spPr>
        <p:txBody>
          <a:bodyPr/>
          <a:lstStyle/>
          <a:p>
            <a:pPr algn="ctr"/>
            <a:r>
              <a:rPr lang="en-US" sz="4800" dirty="0">
                <a:latin typeface="+mn-lt"/>
              </a:rPr>
              <a:t>Keeping an Audience’s </a:t>
            </a:r>
            <a:r>
              <a:rPr lang="en-US" sz="4800" dirty="0" smtClean="0">
                <a:latin typeface="+mn-lt"/>
              </a:rPr>
              <a:t>Attention</a:t>
            </a:r>
          </a:p>
          <a:p>
            <a:pPr algn="ctr"/>
            <a:endParaRPr lang="en-US" sz="4000" dirty="0" smtClean="0">
              <a:latin typeface="+mn-lt"/>
            </a:endParaRPr>
          </a:p>
          <a:p>
            <a:pPr algn="ctr"/>
            <a:endParaRPr lang="en-US" sz="4000" dirty="0">
              <a:latin typeface="+mn-lt"/>
            </a:endParaRPr>
          </a:p>
          <a:p>
            <a:r>
              <a:rPr lang="en-US" sz="4000" dirty="0" smtClean="0">
                <a:latin typeface="+mn-lt"/>
              </a:rPr>
              <a:t>Patricia Kelly, PhD, MPH</a:t>
            </a:r>
            <a:endParaRPr lang="en-US" sz="4000" dirty="0">
              <a:latin typeface="+mn-lt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895600"/>
            <a:ext cx="1447800" cy="2171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4800" y="365124"/>
            <a:ext cx="9753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B21739"/>
                </a:solidFill>
              </a:rPr>
              <a:t>Keeping the Attention of the Audience</a:t>
            </a:r>
            <a:endParaRPr lang="en-US" b="1" dirty="0">
              <a:solidFill>
                <a:srgbClr val="B21739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sz="4000" dirty="0" smtClean="0"/>
              <a:t>Practice, practice, practice</a:t>
            </a:r>
          </a:p>
          <a:p>
            <a:pPr lvl="1"/>
            <a:r>
              <a:rPr lang="en-US" sz="3200" dirty="0" smtClean="0"/>
              <a:t>Maintain your excitement about the topic</a:t>
            </a:r>
          </a:p>
          <a:p>
            <a:pPr lvl="1"/>
            <a:r>
              <a:rPr lang="en-US" sz="3200" dirty="0" smtClean="0"/>
              <a:t>Speak less than the allocated time</a:t>
            </a:r>
          </a:p>
          <a:p>
            <a:pPr lvl="1"/>
            <a:r>
              <a:rPr lang="en-US" sz="3200" dirty="0" smtClean="0"/>
              <a:t>Audit every minute of presentation</a:t>
            </a:r>
          </a:p>
          <a:p>
            <a:pPr lvl="1"/>
            <a:r>
              <a:rPr lang="en-US" sz="3200" dirty="0" smtClean="0"/>
              <a:t>Have a back-up of your presentation</a:t>
            </a:r>
          </a:p>
          <a:p>
            <a:pPr lvl="1"/>
            <a:r>
              <a:rPr lang="en-US" sz="3200" dirty="0" smtClean="0"/>
              <a:t>Wear an attractive but not overly flashy outfit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381000" y="457200"/>
            <a:ext cx="9448800" cy="570773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Tell audience what they will take away from your presentation</a:t>
            </a:r>
          </a:p>
          <a:p>
            <a:r>
              <a:rPr lang="en-US" sz="3600" dirty="0" smtClean="0"/>
              <a:t>Pause periodically</a:t>
            </a:r>
          </a:p>
          <a:p>
            <a:r>
              <a:rPr lang="en-US" sz="3600" dirty="0" smtClean="0"/>
              <a:t>Vary your tone, emphasize key words</a:t>
            </a:r>
          </a:p>
          <a:p>
            <a:r>
              <a:rPr lang="en-US" sz="3600" dirty="0" smtClean="0"/>
              <a:t>Use signposts and transitions</a:t>
            </a:r>
          </a:p>
          <a:p>
            <a:r>
              <a:rPr lang="en-US" sz="3600" dirty="0" smtClean="0"/>
              <a:t>Have at least one joke or story</a:t>
            </a:r>
          </a:p>
          <a:p>
            <a:r>
              <a:rPr lang="en-US" sz="3600" dirty="0" smtClean="0"/>
              <a:t>NO, NO, NO complicated charts or tables</a:t>
            </a:r>
          </a:p>
          <a:p>
            <a:r>
              <a:rPr lang="en-US" sz="3600" dirty="0" smtClean="0"/>
              <a:t>Ask questions:</a:t>
            </a:r>
          </a:p>
          <a:p>
            <a:pPr lvl="1"/>
            <a:r>
              <a:rPr lang="en-US" dirty="0" smtClean="0"/>
              <a:t>How many of you believe</a:t>
            </a:r>
            <a:r>
              <a:rPr lang="is-IS" dirty="0" smtClean="0"/>
              <a:t>…?</a:t>
            </a:r>
          </a:p>
          <a:p>
            <a:pPr lvl="1"/>
            <a:r>
              <a:rPr lang="en-US" dirty="0" smtClean="0"/>
              <a:t>How many of you don’t believe</a:t>
            </a:r>
            <a:r>
              <a:rPr lang="is-IS" dirty="0" smtClean="0"/>
              <a:t>…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5715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1066800" y="1752600"/>
            <a:ext cx="8229600" cy="538287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400" dirty="0" smtClean="0"/>
              <a:t>Have a good conclusion</a:t>
            </a:r>
          </a:p>
          <a:p>
            <a:r>
              <a:rPr lang="en-US" sz="4400" dirty="0" smtClean="0"/>
              <a:t>Practice, practice, practice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1547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24"/>
          </p:nvPr>
        </p:nvSpPr>
        <p:spPr>
          <a:xfrm>
            <a:off x="914400" y="1828800"/>
            <a:ext cx="8229600" cy="39624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Background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 smtClean="0"/>
              <a:t>Methods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 smtClean="0"/>
              <a:t>Findings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 smtClean="0"/>
              <a:t>Significance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dirty="0" smtClean="0"/>
              <a:t>Presentation Overview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4000" t="-311"/>
          <a:stretch/>
        </p:blipFill>
        <p:spPr>
          <a:xfrm>
            <a:off x="6184900" y="2696633"/>
            <a:ext cx="3276600" cy="30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0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24"/>
          </p:nvPr>
        </p:nvSpPr>
        <p:spPr>
          <a:xfrm>
            <a:off x="762000" y="1295400"/>
            <a:ext cx="8763000" cy="4648200"/>
          </a:xfrm>
        </p:spPr>
        <p:txBody>
          <a:bodyPr>
            <a:normAutofit fontScale="85000" lnSpcReduction="10000"/>
          </a:bodyPr>
          <a:lstStyle/>
          <a:p>
            <a:pPr marL="0" indent="0"/>
            <a:r>
              <a:rPr lang="en-US" b="1" dirty="0"/>
              <a:t>The scientific sessions are </a:t>
            </a:r>
            <a:r>
              <a:rPr lang="en-US" b="1" dirty="0" smtClean="0"/>
              <a:t>recorded</a:t>
            </a:r>
            <a:r>
              <a:rPr lang="en-US" b="1" dirty="0"/>
              <a:t>, capturing your voice, slides and cursor activity. </a:t>
            </a:r>
            <a:endParaRPr lang="en-US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Presentations are pre-loaded in the meeting room.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Click on your name to launch </a:t>
            </a:r>
            <a:r>
              <a:rPr lang="en-US" dirty="0"/>
              <a:t>your slides and start </a:t>
            </a:r>
            <a:r>
              <a:rPr lang="en-US" dirty="0" smtClean="0"/>
              <a:t>recording. </a:t>
            </a:r>
            <a:r>
              <a:rPr lang="en-US" b="1" dirty="0"/>
              <a:t>Do no click too </a:t>
            </a:r>
            <a:r>
              <a:rPr lang="en-US" b="1" dirty="0" smtClean="0"/>
              <a:t>early</a:t>
            </a:r>
            <a:r>
              <a:rPr lang="en-US" dirty="0"/>
              <a:t> </a:t>
            </a:r>
            <a:r>
              <a:rPr lang="en-US" dirty="0" smtClean="0"/>
              <a:t>or the </a:t>
            </a:r>
            <a:r>
              <a:rPr lang="en-US" dirty="0"/>
              <a:t>recording will include a long </a:t>
            </a:r>
            <a:r>
              <a:rPr lang="en-US" dirty="0" smtClean="0"/>
              <a:t>delay.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Speak </a:t>
            </a:r>
            <a:r>
              <a:rPr lang="en-US" dirty="0"/>
              <a:t>into the microphone to be sure your voice recording is clear.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Use </a:t>
            </a:r>
            <a:r>
              <a:rPr lang="en-US" dirty="0"/>
              <a:t>the </a:t>
            </a:r>
            <a:r>
              <a:rPr lang="en-US" dirty="0" smtClean="0"/>
              <a:t>mouse </a:t>
            </a:r>
            <a:r>
              <a:rPr lang="en-US" dirty="0"/>
              <a:t>instead of a laser </a:t>
            </a:r>
            <a:r>
              <a:rPr lang="en-US" dirty="0" smtClean="0"/>
              <a:t>pointer. Mouse </a:t>
            </a:r>
            <a:r>
              <a:rPr lang="en-US" dirty="0"/>
              <a:t>activity </a:t>
            </a:r>
            <a:r>
              <a:rPr lang="en-US" dirty="0" smtClean="0"/>
              <a:t>is captured.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Leave </a:t>
            </a:r>
            <a:r>
              <a:rPr lang="en-US" dirty="0"/>
              <a:t>your last slide on the screen until you are done taking questions.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Repeat questions before answering so that it is heard </a:t>
            </a:r>
            <a:r>
              <a:rPr lang="en-US" dirty="0"/>
              <a:t>in the recording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Recording </a:t>
            </a:r>
            <a:r>
              <a:rPr lang="en-US" dirty="0"/>
              <a:t>will continue as long as your slides are up. </a:t>
            </a:r>
            <a:r>
              <a:rPr lang="en-US" dirty="0" smtClean="0"/>
              <a:t>Exit </a:t>
            </a:r>
            <a:r>
              <a:rPr lang="en-US" dirty="0"/>
              <a:t>from your </a:t>
            </a:r>
            <a:r>
              <a:rPr lang="en-US" dirty="0" smtClean="0"/>
              <a:t>slides when you are done.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28"/>
          </p:nvPr>
        </p:nvSpPr>
        <p:spPr>
          <a:xfrm>
            <a:off x="228600" y="228600"/>
            <a:ext cx="9296400" cy="533400"/>
          </a:xfrm>
        </p:spPr>
        <p:txBody>
          <a:bodyPr/>
          <a:lstStyle/>
          <a:p>
            <a:r>
              <a:rPr lang="en-US" dirty="0" smtClean="0"/>
              <a:t>RECORDED ANNUAL MEETING PRESENTATIONS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8"/>
          </p:nvPr>
        </p:nvSpPr>
        <p:spPr>
          <a:xfrm>
            <a:off x="381000" y="609600"/>
            <a:ext cx="9448800" cy="4038600"/>
          </a:xfrm>
        </p:spPr>
        <p:txBody>
          <a:bodyPr/>
          <a:lstStyle/>
          <a:p>
            <a:r>
              <a:rPr lang="en-US" sz="4000" dirty="0" smtClean="0"/>
              <a:t>Navigate &amp; Network:  APHA </a:t>
            </a:r>
            <a:r>
              <a:rPr lang="en-US" sz="4000" dirty="0" smtClean="0"/>
              <a:t>2017</a:t>
            </a:r>
            <a:endParaRPr lang="en-US" sz="4000" dirty="0" smtClean="0"/>
          </a:p>
          <a:p>
            <a:endParaRPr lang="en-US" dirty="0"/>
          </a:p>
          <a:p>
            <a:r>
              <a:rPr lang="en-US" sz="3200" dirty="0" smtClean="0"/>
              <a:t>Date:  		Sunday, </a:t>
            </a:r>
            <a:r>
              <a:rPr lang="en-US" sz="3200" dirty="0" smtClean="0"/>
              <a:t>November 5, 2017</a:t>
            </a:r>
            <a:endParaRPr lang="en-US" sz="3200" dirty="0" smtClean="0"/>
          </a:p>
          <a:p>
            <a:r>
              <a:rPr lang="en-US" sz="3200" dirty="0" smtClean="0"/>
              <a:t>Time:  		9:30 – 11:00 AM </a:t>
            </a:r>
            <a:r>
              <a:rPr lang="en-US" sz="3200" dirty="0" smtClean="0"/>
              <a:t>(ET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Location:  	</a:t>
            </a:r>
            <a:r>
              <a:rPr lang="en-US" sz="3200" dirty="0" smtClean="0"/>
              <a:t>GWCC</a:t>
            </a:r>
            <a:r>
              <a:rPr lang="en-US" sz="3200" dirty="0" smtClean="0"/>
              <a:t>, </a:t>
            </a:r>
            <a:r>
              <a:rPr lang="en-US" sz="3200" dirty="0" smtClean="0"/>
              <a:t>Room </a:t>
            </a:r>
            <a:r>
              <a:rPr lang="en-US" sz="3200" dirty="0" smtClean="0"/>
              <a:t>B206</a:t>
            </a:r>
            <a:endParaRPr lang="en-US" sz="3200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95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609600" y="1828800"/>
            <a:ext cx="8839200" cy="2895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Attend a Component business meeting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Have fun at a Component social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Learn how you can participate locally-visit the Affiliate booth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Speak to leaders at Everything APHA </a:t>
            </a:r>
            <a:r>
              <a:rPr lang="en-US" sz="1800" dirty="0" smtClean="0"/>
              <a:t>(Exhibit Hall)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dirty="0" smtClean="0"/>
              <a:t>Get Involved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07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sz="14000" dirty="0" smtClean="0"/>
              <a:t>Q&amp;A</a:t>
            </a:r>
            <a:endParaRPr lang="en-US" sz="14000" dirty="0"/>
          </a:p>
        </p:txBody>
      </p:sp>
    </p:spTree>
    <p:extLst>
      <p:ext uri="{BB962C8B-B14F-4D97-AF65-F5344CB8AC3E}">
        <p14:creationId xmlns:p14="http://schemas.microsoft.com/office/powerpoint/2010/main" val="288731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Frances Atkinson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Deputy Director of Membership Services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membership@apha.org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The American Public Health Association champions the health of all 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people and all communities. We strengthen the profession of public 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health, promote best practices and share the latest public health 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research and information. We are the only organization that influences 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federal policy, has a 140-plus year perspective and brings together 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members from all fields of public health. Learn more at www.apha.org.</a:t>
            </a:r>
          </a:p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0"/>
            <a:r>
              <a:rPr lang="en-US" dirty="0" smtClean="0"/>
              <a:t>ABOUT APHA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914400" y="1524000"/>
            <a:ext cx="8229600" cy="38100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Paint a picture of your topic area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 smtClean="0"/>
              <a:t>Current statistics and trends describing the topic</a:t>
            </a:r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pPr lvl="1">
              <a:buFont typeface="Arial" charset="0"/>
              <a:buChar char="•"/>
            </a:pPr>
            <a:r>
              <a:rPr lang="en-US" dirty="0" smtClean="0"/>
              <a:t>What led you to this research?</a:t>
            </a:r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pPr lvl="1">
              <a:buFont typeface="Arial" charset="0"/>
              <a:buChar char="•"/>
            </a:pPr>
            <a:r>
              <a:rPr lang="en-US" dirty="0" smtClean="0"/>
              <a:t>What is the purpose of your study? </a:t>
            </a:r>
          </a:p>
          <a:p>
            <a:pPr lvl="1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3886200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1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914400" y="1524000"/>
            <a:ext cx="8229600" cy="396240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What did you do and why? 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Study design</a:t>
            </a:r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1">
              <a:buFont typeface="Arial" charset="0"/>
              <a:buChar char="•"/>
            </a:pPr>
            <a:r>
              <a:rPr lang="en-US" dirty="0" smtClean="0"/>
              <a:t>Population included 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 smtClean="0"/>
              <a:t>Data collected or secondary data used</a:t>
            </a:r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1">
              <a:buFont typeface="Arial" charset="0"/>
              <a:buChar char="•"/>
            </a:pPr>
            <a:r>
              <a:rPr lang="en-US" dirty="0" smtClean="0"/>
              <a:t>Analysis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4394200"/>
            <a:ext cx="20320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2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914400" y="1524000"/>
            <a:ext cx="8229600" cy="3886200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What did you find learn in the study or project?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Descriptive information</a:t>
            </a:r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pPr lvl="1">
              <a:buFont typeface="Arial" charset="0"/>
              <a:buChar char="•"/>
            </a:pPr>
            <a:r>
              <a:rPr lang="en-US" dirty="0" smtClean="0"/>
              <a:t>More complex analysis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Bivariate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Multivariate modeling </a:t>
            </a:r>
          </a:p>
          <a:p>
            <a:pPr lvl="2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 smtClean="0"/>
              <a:t>Keep audience in mind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Mix of researchers and practitioners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950" y="4495800"/>
            <a:ext cx="248285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95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914400" y="1524000"/>
            <a:ext cx="8305800" cy="35814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What do the findings mean? </a:t>
            </a:r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smtClean="0"/>
              <a:t>Why is this important?</a:t>
            </a:r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smtClean="0"/>
              <a:t>How does this advance the field of practice or research? 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 smtClean="0"/>
              <a:t>What are the next steps?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en-US" dirty="0" smtClean="0"/>
              <a:t>Discussion and Significance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0840-CE41-4B4E-A48A-9512E802486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65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97809" y="1752600"/>
            <a:ext cx="8458200" cy="2362200"/>
          </a:xfrm>
        </p:spPr>
        <p:txBody>
          <a:bodyPr/>
          <a:lstStyle/>
          <a:p>
            <a:pPr algn="ctr"/>
            <a:r>
              <a:rPr lang="en-US" sz="4400" dirty="0" smtClean="0">
                <a:latin typeface="+mj-lt"/>
              </a:rPr>
              <a:t>Making Presentations </a:t>
            </a:r>
          </a:p>
          <a:p>
            <a:pPr algn="ctr"/>
            <a:r>
              <a:rPr lang="en-US" sz="4400" dirty="0" smtClean="0">
                <a:latin typeface="+mj-lt"/>
              </a:rPr>
              <a:t>Accessible to Audience Members</a:t>
            </a:r>
          </a:p>
          <a:p>
            <a:pPr algn="ctr"/>
            <a:r>
              <a:rPr lang="en-US" sz="4400" dirty="0" smtClean="0">
                <a:latin typeface="+mj-lt"/>
              </a:rPr>
              <a:t>With Disabilities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48" y="5181600"/>
            <a:ext cx="55489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400" b="1" dirty="0" smtClean="0"/>
              <a:t>Chris Mackey</a:t>
            </a:r>
          </a:p>
          <a:p>
            <a:r>
              <a:rPr lang="en-US" sz="2400" b="1" dirty="0" smtClean="0"/>
              <a:t>National Center on Health, </a:t>
            </a:r>
          </a:p>
          <a:p>
            <a:r>
              <a:rPr lang="en-US" sz="2400" b="1" dirty="0" smtClean="0"/>
              <a:t>Physical Activity and Disability </a:t>
            </a:r>
          </a:p>
          <a:p>
            <a:r>
              <a:rPr lang="en-US" sz="2400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38949" y="11604357"/>
            <a:ext cx="1816932" cy="1072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http://incfit.org/files/Chris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615" y="3612107"/>
            <a:ext cx="18288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06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8091</TotalTime>
  <Words>1317</Words>
  <Application>Microsoft Office PowerPoint</Application>
  <PresentationFormat>Custom</PresentationFormat>
  <Paragraphs>280</Paragraphs>
  <Slides>44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How to make a great presentation</vt:lpstr>
      <vt:lpstr>Welcome!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Media General,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hwoody</dc:creator>
  <cp:lastModifiedBy>aphauser</cp:lastModifiedBy>
  <cp:revision>167</cp:revision>
  <dcterms:created xsi:type="dcterms:W3CDTF">2015-10-01T14:21:04Z</dcterms:created>
  <dcterms:modified xsi:type="dcterms:W3CDTF">2017-10-23T15:14:10Z</dcterms:modified>
</cp:coreProperties>
</file>